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38"/>
  </p:notesMasterIdLst>
  <p:handoutMasterIdLst>
    <p:handoutMasterId r:id="rId39"/>
  </p:handoutMasterIdLst>
  <p:sldIdLst>
    <p:sldId id="363" r:id="rId5"/>
    <p:sldId id="430" r:id="rId6"/>
    <p:sldId id="516" r:id="rId7"/>
    <p:sldId id="511" r:id="rId8"/>
    <p:sldId id="517" r:id="rId9"/>
    <p:sldId id="465" r:id="rId10"/>
    <p:sldId id="485" r:id="rId11"/>
    <p:sldId id="486" r:id="rId12"/>
    <p:sldId id="488" r:id="rId13"/>
    <p:sldId id="479" r:id="rId14"/>
    <p:sldId id="484" r:id="rId15"/>
    <p:sldId id="476" r:id="rId16"/>
    <p:sldId id="400" r:id="rId17"/>
    <p:sldId id="509" r:id="rId18"/>
    <p:sldId id="442" r:id="rId19"/>
    <p:sldId id="444" r:id="rId20"/>
    <p:sldId id="443" r:id="rId21"/>
    <p:sldId id="403" r:id="rId22"/>
    <p:sldId id="404" r:id="rId23"/>
    <p:sldId id="445" r:id="rId24"/>
    <p:sldId id="407" r:id="rId25"/>
    <p:sldId id="412" r:id="rId26"/>
    <p:sldId id="477" r:id="rId27"/>
    <p:sldId id="447" r:id="rId28"/>
    <p:sldId id="448" r:id="rId29"/>
    <p:sldId id="515" r:id="rId30"/>
    <p:sldId id="414" r:id="rId31"/>
    <p:sldId id="514" r:id="rId32"/>
    <p:sldId id="449" r:id="rId33"/>
    <p:sldId id="451" r:id="rId34"/>
    <p:sldId id="452" r:id="rId35"/>
    <p:sldId id="507" r:id="rId36"/>
    <p:sldId id="506"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7" name="Rosemary Collins" initials="RC" lastIdx="32" clrIdx="7">
    <p:extLst/>
  </p:cmAuthor>
  <p:cmAuthor id="1" name="Amy Bitterman" initials="AB" lastIdx="30" clrIdx="1"/>
  <p:cmAuthor id="2" name="U.S. Department of Education" initials="UDoE" lastIdx="19" clrIdx="2"/>
  <p:cmAuthor id="3" name="BDJ" initials="BDJ" lastIdx="1" clrIdx="3"/>
  <p:cmAuthor id="4" name="Michelle Bloom" initials="MB" lastIdx="8" clrIdx="4">
    <p:extLst/>
  </p:cmAuthor>
  <p:cmAuthor id="5" name="Michelle Bloom" initials="MB [2]" lastIdx="1" clrIdx="5">
    <p:extLst/>
  </p:cmAuthor>
  <p:cmAuthor id="6" name="Aaron Petrillo" initials="AP" lastIdx="28"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8AD"/>
    <a:srgbClr val="243352"/>
    <a:srgbClr val="BCC9E2"/>
    <a:srgbClr val="1E6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autoAdjust="0"/>
    <p:restoredTop sz="87203" autoAdjust="0"/>
  </p:normalViewPr>
  <p:slideViewPr>
    <p:cSldViewPr>
      <p:cViewPr varScale="1">
        <p:scale>
          <a:sx n="58" d="100"/>
          <a:sy n="58" d="100"/>
        </p:scale>
        <p:origin x="15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3264" y="3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2/12/2019</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2/12/2019</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opening the record of a participant already entered.</a:t>
            </a:r>
          </a:p>
        </p:txBody>
      </p:sp>
      <p:sp>
        <p:nvSpPr>
          <p:cNvPr id="4" name="Slide Number Placeholder 3"/>
          <p:cNvSpPr>
            <a:spLocks noGrp="1"/>
          </p:cNvSpPr>
          <p:nvPr>
            <p:ph type="sldNum" sz="quarter" idx="10"/>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442306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544">
              <a:defRPr/>
            </a:pPr>
            <a:r>
              <a:rPr lang="en-US" dirty="0"/>
              <a:t>Make</a:t>
            </a:r>
            <a:r>
              <a:rPr lang="en-US" baseline="0" dirty="0"/>
              <a:t> sure by the deadline of March 29, 2019 you enter/update and submit records for all currently enrolled participants and participants who have graduated or exited prior to completion since your last update to the system. </a:t>
            </a:r>
            <a:r>
              <a:rPr lang="en-US" dirty="0"/>
              <a:t>You</a:t>
            </a:r>
            <a:r>
              <a:rPr lang="en-US" baseline="0" dirty="0"/>
              <a:t> do not need to update records for participants you have already submitted as graduated or exited prior to completion.  In fact, once you have submitted a record for a participant with a status of graduated/completed or exited prior to completion you will not be able to edit the record.  If you need to make any changes to these records please contact the Help Desk.</a:t>
            </a:r>
          </a:p>
          <a:p>
            <a:pPr defTabSz="923544">
              <a:defRPr/>
            </a:pPr>
            <a:endParaRPr lang="en-US" baseline="0" dirty="0"/>
          </a:p>
          <a:p>
            <a:pPr defTabSz="923544">
              <a:defRPr/>
            </a:pPr>
            <a:r>
              <a:rPr lang="en-US" b="1" i="1" baseline="0" dirty="0">
                <a:solidFill>
                  <a:srgbClr val="FF0000"/>
                </a:solidFill>
              </a:rPr>
              <a:t>Make sure you have no participants in a pending status by the deadline.  Participants cannot be left in a pending status for more than 30 days.</a:t>
            </a:r>
          </a:p>
          <a:p>
            <a:pPr defTabSz="923544">
              <a:defRPr/>
            </a:pPr>
            <a:endParaRPr lang="en-US" baseline="0" dirty="0"/>
          </a:p>
          <a:p>
            <a:pPr defTabSz="923544">
              <a:defRPr/>
            </a:pPr>
            <a:r>
              <a:rPr lang="en-US" b="1" i="1" dirty="0">
                <a:solidFill>
                  <a:srgbClr val="FF0000"/>
                </a:solidFill>
              </a:rPr>
              <a:t>All noncompliant grantees will be reported to OSEP. Project Officers will contact then be contacting each project director of grants that have not submitted all participant data to determine what barriers are preventing the grantee from submitting their participant data as required and in a timely manner.</a:t>
            </a:r>
          </a:p>
          <a:p>
            <a:pPr defTabSz="923544">
              <a:defRPr/>
            </a:pPr>
            <a:endParaRPr lang="en-US" dirty="0"/>
          </a:p>
          <a:p>
            <a:pPr defTabSz="923544">
              <a:defRPr/>
            </a:pPr>
            <a:r>
              <a:rPr lang="en-US" dirty="0"/>
              <a:t>According to section 75.217(d)(3)(ii), the Secretary can consider the failure to submit participant data in a timely fashion in determining your project’s ability to obtain future grants from OIE or under any other Department program.</a:t>
            </a:r>
          </a:p>
          <a:p>
            <a:pPr defTabSz="923544">
              <a:defRPr/>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11</a:t>
            </a:fld>
            <a:endParaRPr lang="en-US" dirty="0"/>
          </a:p>
        </p:txBody>
      </p:sp>
    </p:spTree>
    <p:extLst>
      <p:ext uri="{BB962C8B-B14F-4D97-AF65-F5344CB8AC3E}">
        <p14:creationId xmlns:p14="http://schemas.microsoft.com/office/powerpoint/2010/main" val="109280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0380" indent="-288608">
              <a:defRPr>
                <a:solidFill>
                  <a:schemeClr val="tx1"/>
                </a:solidFill>
                <a:latin typeface="Franklin Gothic Book" pitchFamily="34" charset="0"/>
              </a:defRPr>
            </a:lvl2pPr>
            <a:lvl3pPr marL="1154430" indent="-230886">
              <a:defRPr>
                <a:solidFill>
                  <a:schemeClr val="tx1"/>
                </a:solidFill>
                <a:latin typeface="Franklin Gothic Book" pitchFamily="34" charset="0"/>
              </a:defRPr>
            </a:lvl3pPr>
            <a:lvl4pPr marL="1616202" indent="-230886">
              <a:defRPr>
                <a:solidFill>
                  <a:schemeClr val="tx1"/>
                </a:solidFill>
                <a:latin typeface="Franklin Gothic Book" pitchFamily="34" charset="0"/>
              </a:defRPr>
            </a:lvl4pPr>
            <a:lvl5pPr marL="2077974" indent="-230886">
              <a:defRPr>
                <a:solidFill>
                  <a:schemeClr val="tx1"/>
                </a:solidFill>
                <a:latin typeface="Franklin Gothic Book" pitchFamily="34" charset="0"/>
              </a:defRPr>
            </a:lvl5pPr>
            <a:lvl6pPr marL="2539746" indent="-230886" fontAlgn="base">
              <a:spcBef>
                <a:spcPct val="0"/>
              </a:spcBef>
              <a:spcAft>
                <a:spcPct val="0"/>
              </a:spcAft>
              <a:defRPr>
                <a:solidFill>
                  <a:schemeClr val="tx1"/>
                </a:solidFill>
                <a:latin typeface="Franklin Gothic Book" pitchFamily="34" charset="0"/>
              </a:defRPr>
            </a:lvl6pPr>
            <a:lvl7pPr marL="3001518" indent="-230886" fontAlgn="base">
              <a:spcBef>
                <a:spcPct val="0"/>
              </a:spcBef>
              <a:spcAft>
                <a:spcPct val="0"/>
              </a:spcAft>
              <a:defRPr>
                <a:solidFill>
                  <a:schemeClr val="tx1"/>
                </a:solidFill>
                <a:latin typeface="Franklin Gothic Book" pitchFamily="34" charset="0"/>
              </a:defRPr>
            </a:lvl7pPr>
            <a:lvl8pPr marL="3463290" indent="-230886" fontAlgn="base">
              <a:spcBef>
                <a:spcPct val="0"/>
              </a:spcBef>
              <a:spcAft>
                <a:spcPct val="0"/>
              </a:spcAft>
              <a:defRPr>
                <a:solidFill>
                  <a:schemeClr val="tx1"/>
                </a:solidFill>
                <a:latin typeface="Franklin Gothic Book" pitchFamily="34" charset="0"/>
              </a:defRPr>
            </a:lvl8pPr>
            <a:lvl9pPr marL="3925062" indent="-230886"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06E89B05-C967-4665-8214-9C6629DD73BC}" type="slidenum">
              <a:rPr lang="en-US" smtClean="0">
                <a:latin typeface="Calibri" pitchFamily="34" charset="0"/>
              </a:rPr>
              <a:pPr fontAlgn="base">
                <a:spcBef>
                  <a:spcPct val="0"/>
                </a:spcBef>
                <a:spcAft>
                  <a:spcPct val="0"/>
                </a:spcAft>
                <a:defRPr/>
              </a:pPr>
              <a:t>12</a:t>
            </a:fld>
            <a:endParaRPr lang="en-US" dirty="0">
              <a:latin typeface="Calibri" pitchFamily="34" charset="0"/>
            </a:endParaRPr>
          </a:p>
        </p:txBody>
      </p:sp>
      <p:sp>
        <p:nvSpPr>
          <p:cNvPr id="67588" name="TextBox 2"/>
          <p:cNvSpPr txBox="1">
            <a:spLocks noChangeArrowheads="1"/>
          </p:cNvSpPr>
          <p:nvPr/>
        </p:nvSpPr>
        <p:spPr bwMode="auto">
          <a:xfrm>
            <a:off x="1230796" y="5158582"/>
            <a:ext cx="5077032" cy="20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4" tIns="46177" rIns="92354" bIns="46177">
            <a:spAutoFit/>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r>
              <a:rPr lang="en-US" altLang="en-US" sz="1800" dirty="0"/>
              <a:t>As an OSEP grantee, you are required to submit data for continuation funding and for other reporting, such as performance measures and service obligation. Submitting data on time or the failure to submit data can be considered in determining your ability to obtain future grants not only from OSEP by from other Department programs. </a:t>
            </a:r>
          </a:p>
        </p:txBody>
      </p:sp>
      <p:sp>
        <p:nvSpPr>
          <p:cNvPr id="67589"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an OIE grantee, you are required to submit data for continuation funding and for other reporting, such as performance measures and service obligation.  Failure to submit data or submit data on time can be considered in determining your ability to obtain future grants not only from OIE by from other Department programs.</a:t>
            </a:r>
          </a:p>
        </p:txBody>
      </p:sp>
    </p:spTree>
    <p:extLst>
      <p:ext uri="{BB962C8B-B14F-4D97-AF65-F5344CB8AC3E}">
        <p14:creationId xmlns:p14="http://schemas.microsoft.com/office/powerpoint/2010/main" val="126777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Karen’s demonstration of the PDPDCS.</a:t>
            </a:r>
          </a:p>
        </p:txBody>
      </p:sp>
      <p:sp>
        <p:nvSpPr>
          <p:cNvPr id="4" name="Slide Number Placeholder 3"/>
          <p:cNvSpPr>
            <a:spLocks noGrp="1"/>
          </p:cNvSpPr>
          <p:nvPr>
            <p:ph type="sldNum" sz="quarter" idx="10"/>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147670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frequently asked questions that we receive from grantees about using the PDPDCS,</a:t>
            </a:r>
            <a:r>
              <a:rPr lang="en-US" baseline="0" dirty="0"/>
              <a:t> </a:t>
            </a:r>
            <a:r>
              <a:rPr lang="en-US" dirty="0"/>
              <a:t>submitting data and other related requirements.</a:t>
            </a:r>
          </a:p>
        </p:txBody>
      </p:sp>
      <p:sp>
        <p:nvSpPr>
          <p:cNvPr id="4" name="Slide Number Placeholder 3"/>
          <p:cNvSpPr>
            <a:spLocks noGrp="1"/>
          </p:cNvSpPr>
          <p:nvPr>
            <p:ph type="sldNum" sz="quarter" idx="10"/>
          </p:nvPr>
        </p:nvSpPr>
        <p:spPr/>
        <p:txBody>
          <a:bodyPr/>
          <a:lstStyle/>
          <a:p>
            <a:fld id="{E86AF46F-95C2-4F68-8F66-EE18049CE23B}" type="slidenum">
              <a:rPr lang="en-US" smtClean="0"/>
              <a:pPr/>
              <a:t>14</a:t>
            </a:fld>
            <a:endParaRPr lang="en-US" dirty="0"/>
          </a:p>
        </p:txBody>
      </p:sp>
    </p:spTree>
    <p:extLst>
      <p:ext uri="{BB962C8B-B14F-4D97-AF65-F5344CB8AC3E}">
        <p14:creationId xmlns:p14="http://schemas.microsoft.com/office/powerpoint/2010/main" val="357503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78A53D-48F4-4C80-913C-D06BAC2FC1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**Coming soon: Multi-Factor Authentication**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544">
              <a:defRPr/>
            </a:pPr>
            <a:r>
              <a:rPr lang="en-US" dirty="0"/>
              <a:t>Remind participants to login to PDPDCS at least every 6 months to review and update contact and training information and enter employment.</a:t>
            </a:r>
            <a:r>
              <a:rPr lang="en-US" baseline="0" dirty="0"/>
              <a:t> </a:t>
            </a:r>
          </a:p>
          <a:p>
            <a:pPr defTabSz="923544">
              <a:defRPr/>
            </a:pPr>
            <a:endParaRPr lang="en-US" baseline="0" dirty="0"/>
          </a:p>
          <a:p>
            <a:pPr defTabSz="923544">
              <a:defRPr/>
            </a:pPr>
            <a:r>
              <a:rPr lang="en-US" dirty="0"/>
              <a:t>You should monitor the service obligation status of all participants in your program using the summary tables</a:t>
            </a:r>
            <a:r>
              <a:rPr lang="en-US" baseline="0" dirty="0"/>
              <a:t> that display counts of participants in each service obligation status</a:t>
            </a:r>
            <a:r>
              <a:rPr lang="en-US" dirty="0"/>
              <a:t>.</a:t>
            </a:r>
            <a:r>
              <a:rPr lang="en-US" baseline="0" dirty="0"/>
              <a:t> </a:t>
            </a:r>
            <a:r>
              <a:rPr lang="en-US" dirty="0"/>
              <a:t>Your support will help us ensure OIE has the data it needs to provide reporting on Program Performance Measures and service obligation results to Federal government authorities.</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281155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Yes, you should submit all participant records including participants who are still enrolled within 30 days of entering</a:t>
            </a:r>
            <a:r>
              <a:rPr lang="en-US" baseline="0" dirty="0"/>
              <a:t> the participant’s record in the system</a:t>
            </a:r>
            <a:r>
              <a:rPr lang="en-US" dirty="0"/>
              <a:t>. You</a:t>
            </a:r>
            <a:r>
              <a:rPr lang="en-US" baseline="0" dirty="0"/>
              <a:t> will be able to edit your participant records as long as the participant has a program status of enrolled. </a:t>
            </a:r>
            <a:endParaRPr lang="en-US" dirty="0"/>
          </a:p>
          <a:p>
            <a:pPr eaLnBrk="1" hangingPunct="1"/>
            <a:endParaRPr lang="en-US" b="0" dirty="0"/>
          </a:p>
          <a:p>
            <a:pPr eaLnBrk="1" hangingPunct="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19</a:t>
            </a:fld>
            <a:endParaRPr lang="en-US" dirty="0"/>
          </a:p>
        </p:txBody>
      </p:sp>
    </p:spTree>
    <p:extLst>
      <p:ext uri="{BB962C8B-B14F-4D97-AF65-F5344CB8AC3E}">
        <p14:creationId xmlns:p14="http://schemas.microsoft.com/office/powerpoint/2010/main" val="62794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r>
              <a:rPr lang="en-US" dirty="0"/>
              <a:t>Please type your questions directly into the chat box. Thank you!</a:t>
            </a:r>
          </a:p>
          <a:p>
            <a:endParaRPr lang="en-US" dirty="0"/>
          </a:p>
        </p:txBody>
      </p:sp>
    </p:spTree>
    <p:extLst>
      <p:ext uri="{BB962C8B-B14F-4D97-AF65-F5344CB8AC3E}">
        <p14:creationId xmlns:p14="http://schemas.microsoft.com/office/powerpoint/2010/main" val="401508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names</a:t>
            </a:r>
            <a:r>
              <a:rPr lang="en-US" baseline="0" dirty="0"/>
              <a:t> should match what’s in the DCS and </a:t>
            </a:r>
            <a:r>
              <a:rPr lang="en-US" dirty="0"/>
              <a:t>SSNs should be redacted on the PSA and EC after you enter the SSN in the system.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21</a:t>
            </a:fld>
            <a:endParaRPr lang="en-US" dirty="0"/>
          </a:p>
        </p:txBody>
      </p:sp>
    </p:spTree>
    <p:extLst>
      <p:ext uri="{BB962C8B-B14F-4D97-AF65-F5344CB8AC3E}">
        <p14:creationId xmlns:p14="http://schemas.microsoft.com/office/powerpoint/2010/main" val="3731541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PSAs, you must disseminate to participants copies of the current regulations, </a:t>
            </a:r>
            <a:r>
              <a:rPr lang="en-US" b="0" i="0" u="none" dirty="0"/>
              <a:t>34 CFR part 263</a:t>
            </a:r>
            <a:r>
              <a:rPr lang="en-US" dirty="0"/>
              <a:t>, and the frequently asked questions (FAQs). Participants also have certain requirements they must fulfill if they accept funding.  Please explain clearly to your participants before they agree to accept funding their payback obligation requirements and continue to remind participants throughout the program about the requirements and that they will need to submit employment information.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22</a:t>
            </a:fld>
            <a:endParaRPr lang="en-US" dirty="0"/>
          </a:p>
        </p:txBody>
      </p:sp>
    </p:spTree>
    <p:extLst>
      <p:ext uri="{BB962C8B-B14F-4D97-AF65-F5344CB8AC3E}">
        <p14:creationId xmlns:p14="http://schemas.microsoft.com/office/powerpoint/2010/main" val="990120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23</a:t>
            </a:fld>
            <a:endParaRPr lang="en-US" dirty="0"/>
          </a:p>
        </p:txBody>
      </p:sp>
    </p:spTree>
    <p:extLst>
      <p:ext uri="{BB962C8B-B14F-4D97-AF65-F5344CB8AC3E}">
        <p14:creationId xmlns:p14="http://schemas.microsoft.com/office/powerpoint/2010/main" val="2390224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p:txBody>
      </p:sp>
      <p:sp>
        <p:nvSpPr>
          <p:cNvPr id="4" name="Slide Number Placeholder 3"/>
          <p:cNvSpPr>
            <a:spLocks noGrp="1"/>
          </p:cNvSpPr>
          <p:nvPr>
            <p:ph type="sldNum" sz="quarter" idx="10"/>
          </p:nvPr>
        </p:nvSpPr>
        <p:spPr/>
        <p:txBody>
          <a:bodyPr/>
          <a:lstStyle/>
          <a:p>
            <a:fld id="{E86AF46F-95C2-4F68-8F66-EE18049CE23B}" type="slidenum">
              <a:rPr lang="en-US" smtClean="0"/>
              <a:pPr/>
              <a:t>26</a:t>
            </a:fld>
            <a:endParaRPr lang="en-US" dirty="0"/>
          </a:p>
        </p:txBody>
      </p:sp>
    </p:spTree>
    <p:extLst>
      <p:ext uri="{BB962C8B-B14F-4D97-AF65-F5344CB8AC3E}">
        <p14:creationId xmlns:p14="http://schemas.microsoft.com/office/powerpoint/2010/main" val="2201298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544">
              <a:defRPr/>
            </a:pPr>
            <a:r>
              <a:rPr lang="en-US" dirty="0"/>
              <a:t>Make</a:t>
            </a:r>
            <a:r>
              <a:rPr lang="en-US" baseline="0" dirty="0"/>
              <a:t> sure by the deadline of March 30, 2018 you enter/update and submit records for all currently enrolled participants and participants who have graduated or exited prior to completion since your last update to the system. </a:t>
            </a:r>
            <a:r>
              <a:rPr lang="en-US" dirty="0"/>
              <a:t>You</a:t>
            </a:r>
            <a:r>
              <a:rPr lang="en-US" baseline="0" dirty="0"/>
              <a:t> do not need to update records for participants you have already submitted as graduated or exited prior to completion.  In fact, once you have submitted a record for a participant with a status of graduated/completed or exited prior to completion you will not be able to edit the record.  If you need to make any changes to these records please contact the Help Desk.</a:t>
            </a:r>
          </a:p>
          <a:p>
            <a:pPr defTabSz="923544">
              <a:defRPr/>
            </a:pPr>
            <a:endParaRPr lang="en-US" baseline="0" dirty="0"/>
          </a:p>
          <a:p>
            <a:pPr defTabSz="923544">
              <a:defRPr/>
            </a:pPr>
            <a:r>
              <a:rPr lang="en-US" baseline="0" dirty="0"/>
              <a:t>Make sure you have no participants in a pending status by the deadline.  Participants cannot be left in a pending status for more than 30 days.</a:t>
            </a:r>
          </a:p>
          <a:p>
            <a:pPr defTabSz="923544">
              <a:defRPr/>
            </a:pPr>
            <a:endParaRPr lang="en-US" dirty="0"/>
          </a:p>
          <a:p>
            <a:pPr defTabSz="923544">
              <a:defRPr/>
            </a:pPr>
            <a:r>
              <a:rPr lang="en-US" dirty="0"/>
              <a:t>According to section 75.217(d)(3)(ii), the Secretary can consider the failure to submit participant data in a timely fashion in determining your project’s ability to obtain future grants from OIE or under any other Department program.</a:t>
            </a:r>
          </a:p>
          <a:p>
            <a:pPr defTabSz="923544">
              <a:defRPr/>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27</a:t>
            </a:fld>
            <a:endParaRPr lang="en-US" dirty="0"/>
          </a:p>
        </p:txBody>
      </p:sp>
    </p:spTree>
    <p:extLst>
      <p:ext uri="{BB962C8B-B14F-4D97-AF65-F5344CB8AC3E}">
        <p14:creationId xmlns:p14="http://schemas.microsoft.com/office/powerpoint/2010/main" val="2385846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r>
              <a:rPr lang="en-US" dirty="0"/>
              <a:t>[Repeat</a:t>
            </a:r>
            <a:r>
              <a:rPr lang="en-US" baseline="0" dirty="0"/>
              <a:t> deadlines for records vs. APR]</a:t>
            </a:r>
          </a:p>
          <a:p>
            <a:endParaRPr lang="en-US" baseline="0"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255971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38503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r>
              <a:rPr lang="en-US" dirty="0"/>
              <a:t>Welcom</a:t>
            </a:r>
            <a:r>
              <a:rPr lang="en-US" baseline="0" dirty="0"/>
              <a:t>e all! </a:t>
            </a:r>
          </a:p>
          <a:p>
            <a:endParaRPr lang="en-US" baseline="0" dirty="0"/>
          </a:p>
          <a:p>
            <a:r>
              <a:rPr lang="en-US" baseline="0" dirty="0"/>
              <a:t>ANGELA, PLEASE INSERT UPDATE.</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3300437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a:t>
            </a:r>
            <a:r>
              <a:rPr lang="en-US" baseline="0" dirty="0">
                <a:effectLst/>
              </a:rPr>
              <a:t> recording of this webinar will be made available on the website for grantees and staff who missed this training or need a refresher. In addition, on the website you can find responses </a:t>
            </a:r>
            <a:r>
              <a:rPr lang="en-US" dirty="0">
                <a:effectLst/>
              </a:rPr>
              <a:t>to questions frequently asked by grantees, participants, and employers regarding program regulations and requirements</a:t>
            </a:r>
            <a:r>
              <a:rPr lang="en-US" baseline="0" dirty="0">
                <a:effectLst/>
              </a:rPr>
              <a:t> pertaining to the grant funding, links to service payback regulations and service payback agreements.  Our Help Desk is available M-F 8 am to 8pm EST via phone or email. </a:t>
            </a:r>
          </a:p>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2256936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31</a:t>
            </a:fld>
            <a:endParaRPr lang="en-US" dirty="0"/>
          </a:p>
        </p:txBody>
      </p:sp>
    </p:spTree>
    <p:extLst>
      <p:ext uri="{BB962C8B-B14F-4D97-AF65-F5344CB8AC3E}">
        <p14:creationId xmlns:p14="http://schemas.microsoft.com/office/powerpoint/2010/main" val="16228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2514759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33</a:t>
            </a:fld>
            <a:endParaRPr lang="en-US" dirty="0"/>
          </a:p>
        </p:txBody>
      </p:sp>
    </p:spTree>
    <p:extLst>
      <p:ext uri="{BB962C8B-B14F-4D97-AF65-F5344CB8AC3E}">
        <p14:creationId xmlns:p14="http://schemas.microsoft.com/office/powerpoint/2010/main" val="398773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Good</a:t>
            </a:r>
            <a:r>
              <a:rPr lang="en-US" baseline="0" dirty="0"/>
              <a:t> morning everyone and thank you for joining us today. I want to take a moment to revisit the purposes of the PDPDCS, which you may recall us discussing during your fall project directors’ meeting last November.</a:t>
            </a:r>
          </a:p>
          <a:p>
            <a:endParaRPr lang="en-US" baseline="0" dirty="0"/>
          </a:p>
          <a:p>
            <a:pPr marL="171450" indent="-171450">
              <a:buFont typeface="Arial" panose="020B0604020202020204" pitchFamily="34" charset="0"/>
              <a:buChar char="•"/>
            </a:pPr>
            <a:r>
              <a:rPr lang="en-US" baseline="0" dirty="0"/>
              <a:t>First, you as the grantee are required to </a:t>
            </a:r>
            <a:r>
              <a:rPr lang="en-US" dirty="0"/>
              <a:t>conduct a payback meeting with the participant to explain the costs of training and payback responsibilities following training,</a:t>
            </a:r>
            <a:r>
              <a:rPr lang="en-US" baseline="0" dirty="0"/>
              <a:t> and obtain a signed payback agreement from each participant before the participant begins training. </a:t>
            </a:r>
          </a:p>
          <a:p>
            <a:pPr marL="171450" indent="-171450">
              <a:buFont typeface="Arial" panose="020B0604020202020204" pitchFamily="34" charset="0"/>
              <a:buChar char="•"/>
            </a:pPr>
            <a:r>
              <a:rPr lang="en-US" dirty="0"/>
              <a:t>Second, you have to report</a:t>
            </a:r>
            <a:r>
              <a:rPr lang="en-US" baseline="0" dirty="0"/>
              <a:t> </a:t>
            </a:r>
            <a:r>
              <a:rPr lang="en-US" dirty="0"/>
              <a:t>training costs</a:t>
            </a:r>
            <a:r>
              <a:rPr lang="en-US" baseline="0" dirty="0"/>
              <a:t> for each Participant</a:t>
            </a:r>
            <a:endParaRPr lang="en-US" dirty="0"/>
          </a:p>
          <a:p>
            <a:pPr marL="171450" indent="-171450">
              <a:buFont typeface="Arial" panose="020B0604020202020204" pitchFamily="34" charset="0"/>
              <a:buChar char="•"/>
            </a:pPr>
            <a:r>
              <a:rPr lang="en-US" dirty="0"/>
              <a:t>Third</a:t>
            </a:r>
            <a:r>
              <a:rPr lang="en-US" baseline="0" dirty="0"/>
              <a:t> you have to track the </a:t>
            </a:r>
            <a:r>
              <a:rPr lang="en-US" dirty="0"/>
              <a:t>length of training</a:t>
            </a:r>
            <a:r>
              <a:rPr lang="en-US" baseline="0" dirty="0"/>
              <a:t> for each participant</a:t>
            </a:r>
          </a:p>
          <a:p>
            <a:pPr marL="171450" indent="-171450">
              <a:buFont typeface="Arial" panose="020B0604020202020204" pitchFamily="34" charset="0"/>
              <a:buChar char="•"/>
            </a:pPr>
            <a:r>
              <a:rPr lang="en-US" baseline="0" dirty="0"/>
              <a:t>Finally, you’ll have to eventually report when a participant has exited the program with/or without program completion.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All of these data you will report in this collection system. Timely submission ensures: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You are achieving grant compliance</a:t>
            </a:r>
          </a:p>
          <a:p>
            <a:pPr marL="171450" indent="-171450">
              <a:buFont typeface="Arial" panose="020B0604020202020204" pitchFamily="34" charset="0"/>
              <a:buChar char="•"/>
            </a:pPr>
            <a:r>
              <a:rPr lang="en-US" baseline="0" dirty="0"/>
              <a:t>We have data to supplement the Annual Performance Report that you will be required to submit by </a:t>
            </a:r>
            <a:r>
              <a:rPr lang="en-US" baseline="0" dirty="0" smtClean="0"/>
              <a:t>April 3.</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92339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Good</a:t>
            </a:r>
            <a:r>
              <a:rPr lang="en-US" baseline="0" dirty="0"/>
              <a:t> morning everyone and thank you for joining us today. I want to take a moment to revisit the purposes of the PDPDCS, which you may recall us discussing during your fall project directors’ meeting last November.</a:t>
            </a:r>
          </a:p>
          <a:p>
            <a:endParaRPr lang="en-US" baseline="0" dirty="0"/>
          </a:p>
          <a:p>
            <a:pPr marL="171450" indent="-171450">
              <a:buFont typeface="Arial" panose="020B0604020202020204" pitchFamily="34" charset="0"/>
              <a:buChar char="•"/>
            </a:pPr>
            <a:r>
              <a:rPr lang="en-US" baseline="0" dirty="0"/>
              <a:t>First, you as the grantee are required to </a:t>
            </a:r>
            <a:r>
              <a:rPr lang="en-US" dirty="0"/>
              <a:t>conduct a payback meeting with the participant to explain the costs of training and payback responsibilities following training,</a:t>
            </a:r>
            <a:r>
              <a:rPr lang="en-US" baseline="0" dirty="0"/>
              <a:t> and obtain a signed payback agreement from each participant before the participant begins training. </a:t>
            </a:r>
          </a:p>
          <a:p>
            <a:pPr marL="171450" indent="-171450">
              <a:buFont typeface="Arial" panose="020B0604020202020204" pitchFamily="34" charset="0"/>
              <a:buChar char="•"/>
            </a:pPr>
            <a:r>
              <a:rPr lang="en-US" dirty="0"/>
              <a:t>Second, you have to report</a:t>
            </a:r>
            <a:r>
              <a:rPr lang="en-US" baseline="0" dirty="0"/>
              <a:t> </a:t>
            </a:r>
            <a:r>
              <a:rPr lang="en-US" dirty="0"/>
              <a:t>training costs</a:t>
            </a:r>
            <a:r>
              <a:rPr lang="en-US" baseline="0" dirty="0"/>
              <a:t> for each Participant</a:t>
            </a:r>
            <a:endParaRPr lang="en-US" dirty="0"/>
          </a:p>
          <a:p>
            <a:pPr marL="171450" indent="-171450">
              <a:buFont typeface="Arial" panose="020B0604020202020204" pitchFamily="34" charset="0"/>
              <a:buChar char="•"/>
            </a:pPr>
            <a:r>
              <a:rPr lang="en-US" dirty="0"/>
              <a:t>Third</a:t>
            </a:r>
            <a:r>
              <a:rPr lang="en-US" baseline="0" dirty="0"/>
              <a:t> you have to track the </a:t>
            </a:r>
            <a:r>
              <a:rPr lang="en-US" dirty="0"/>
              <a:t>length of training</a:t>
            </a:r>
            <a:r>
              <a:rPr lang="en-US" baseline="0" dirty="0"/>
              <a:t> for each participant</a:t>
            </a:r>
          </a:p>
          <a:p>
            <a:pPr marL="171450" indent="-171450">
              <a:buFont typeface="Arial" panose="020B0604020202020204" pitchFamily="34" charset="0"/>
              <a:buChar char="•"/>
            </a:pPr>
            <a:r>
              <a:rPr lang="en-US" baseline="0" dirty="0"/>
              <a:t>Finally, you’ll have to eventually report when a participant has exited the program with/or without program completion.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All of these data you will report in this collection system. Timely submission ensures: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You are achieving grant </a:t>
            </a:r>
            <a:r>
              <a:rPr lang="en-US" baseline="0" dirty="0" smtClean="0"/>
              <a:t>compliance</a:t>
            </a:r>
            <a:endParaRPr lang="en-US" baseline="0" dirty="0"/>
          </a:p>
          <a:p>
            <a:pPr marL="171450" indent="-171450">
              <a:buFont typeface="Arial" panose="020B0604020202020204" pitchFamily="34" charset="0"/>
              <a:buChar char="•"/>
            </a:pPr>
            <a:r>
              <a:rPr lang="en-US" baseline="0" dirty="0"/>
              <a:t>We have data to supplement the Annual Performance Report that you will be required to submit by </a:t>
            </a:r>
            <a:r>
              <a:rPr lang="en-US" baseline="0" dirty="0" smtClean="0"/>
              <a:t>April 30.</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a:t>
            </a:fld>
            <a:endParaRPr lang="en-US" dirty="0"/>
          </a:p>
        </p:txBody>
      </p:sp>
    </p:spTree>
    <p:extLst>
      <p:ext uri="{BB962C8B-B14F-4D97-AF65-F5344CB8AC3E}">
        <p14:creationId xmlns:p14="http://schemas.microsoft.com/office/powerpoint/2010/main" val="366910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to grantees’ to do list of all the activities they should be completing by the deadline of April 6</a:t>
            </a:r>
            <a:r>
              <a:rPr lang="en-US" baseline="30000" dirty="0"/>
              <a:t>th</a:t>
            </a:r>
            <a:r>
              <a:rPr lang="en-US" baseline="0" dirty="0"/>
              <a:t>.</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356998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93222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a secondary user if you want someone else with the grant to be able to enter participant information. However, the Project Director is held responsible for all data entries.</a:t>
            </a:r>
          </a:p>
          <a:p>
            <a:r>
              <a:rPr lang="en-US" dirty="0"/>
              <a:t>Each person should have a unique log in to the system. Do not share your password with anyone – add a secondary user! PDPDCS is governed</a:t>
            </a:r>
            <a:r>
              <a:rPr lang="en-US" baseline="0" dirty="0"/>
              <a:t> by Federal security regulations; sharing your password violates those Federal security regulations.</a:t>
            </a:r>
          </a:p>
          <a:p>
            <a:endParaRPr lang="en-US" dirty="0"/>
          </a:p>
          <a:p>
            <a:r>
              <a:rPr lang="en-US" dirty="0"/>
              <a:t>Only two people per grant are permitted access.</a:t>
            </a:r>
          </a:p>
          <a:p>
            <a:endParaRPr lang="en-US" dirty="0"/>
          </a:p>
          <a:p>
            <a:r>
              <a:rPr lang="en-US" dirty="0"/>
              <a:t>Demo how to add or</a:t>
            </a:r>
            <a:r>
              <a:rPr lang="en-US" baseline="0" dirty="0"/>
              <a:t> change a secondary user.</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426619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a:t>
            </a:r>
            <a:r>
              <a:rPr lang="en-US" baseline="0" dirty="0"/>
              <a:t>d add new participant records for participants not already in the system who have been enrolled in the program for 30 days or more.  (</a:t>
            </a:r>
            <a:r>
              <a:rPr lang="en-US" dirty="0"/>
              <a:t>Demo</a:t>
            </a:r>
            <a:r>
              <a:rPr lang="en-US" baseline="0" dirty="0"/>
              <a:t> clicking on “Add New Participant Record” entering SSN and getting blank Participant Record to complete.)</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1844636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838200" y="2057400"/>
            <a:ext cx="762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7B4A90-9B2F-40F4-BBF3-6E29953403AD}" type="datetime1">
              <a:rPr lang="en-US" smtClean="0"/>
              <a:t>2/12/2019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3" name="Picture 2" descr="Background shows teh Department of Education seal, AnLar, and Westat logos.">
            <a:extLst>
              <a:ext uri="{FF2B5EF4-FFF2-40B4-BE49-F238E27FC236}">
                <a16:creationId xmlns:a16="http://schemas.microsoft.com/office/drawing/2014/main" id="{5AF15345-657C-46BF-AB16-A5D4D8E54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EEA108BD-A9CF-48A0-B047-4F68435C41CC}" type="datetime1">
              <a:rPr lang="en-US" smtClean="0"/>
              <a:t>2/12/2019</a:t>
            </a:fld>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2DB22-8870-46DE-A420-78D5E9A06FF7}" type="datetime1">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78FEA6AD-5963-42A3-B799-50DDE2FA9A3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1D29093-F24B-450C-9198-6B0FE9B460B5}" type="datetime1">
              <a:rPr lang="en-US" smtClean="0"/>
              <a:t>2/12/2019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78FEA6AD-5963-42A3-B799-50DDE2FA9A3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nLar and Westat logos">
            <a:extLst>
              <a:ext uri="{FF2B5EF4-FFF2-40B4-BE49-F238E27FC236}">
                <a16:creationId xmlns:a16="http://schemas.microsoft.com/office/drawing/2014/main" id="{89A68F6E-4138-4D99-8A0E-E01A45483E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extLst>
      <p:ext uri="{BB962C8B-B14F-4D97-AF65-F5344CB8AC3E}">
        <p14:creationId xmlns:p14="http://schemas.microsoft.com/office/powerpoint/2010/main" val="288597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06C765F-E5CA-4560-A809-895B7DD149A4}" type="datetime1">
              <a:rPr lang="en-US" smtClean="0"/>
              <a:t>2/12/2019</a:t>
            </a:fld>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470B57B-6E08-4764-9AAF-340514370180}" type="datetime1">
              <a:rPr lang="en-US" smtClean="0"/>
              <a:t>2/12/2019</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EB53EC8-76C3-4926-A8D5-342A11A774D5}" type="datetime1">
              <a:rPr lang="en-US" smtClean="0"/>
              <a:t>2/12/2019</a:t>
            </a:fld>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4C249BF-C0C6-46EC-858F-C9F2C730A620}" type="datetime1">
              <a:rPr lang="en-US" smtClean="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2/12/2019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mailto:paybackobligations@ed.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dp.ed.gov/oie"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hyperlink" Target="https://www.g5.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dp.ed.gov/OIE/Home/Agreemen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hyperlink" Target="https://pdp.ed.gov/OIE/Home/fa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dp.ed.gov/OIE/Home/Regul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pdp.ed.gov/OIE/Content/pdf/OIE_DCS_FAQs.pdf" TargetMode="External"/><Relationship Id="rId4" Type="http://schemas.openxmlformats.org/officeDocument/2006/relationships/hyperlink" Target="https://pdp.ed.gov/OIE/Content/pdf/PD_Program_Regulations.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paybackobligations@ed.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urveymonkey.com/r/K938WP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cfr.gov/cgi-bin/text-idx?SID=58eadc9e3bde59578a1e4f503638111a&amp;mc=true&amp;node=pt34.1.263&amp;rgn=div5#se34.1.263_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dp.ed.gov/o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g5.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199"/>
            <a:ext cx="4648200" cy="5592837"/>
          </a:xfrm>
        </p:spPr>
        <p:txBody>
          <a:bodyPr>
            <a:noAutofit/>
          </a:bodyPr>
          <a:lstStyle/>
          <a:p>
            <a:r>
              <a:rPr lang="en-US" sz="2800" dirty="0">
                <a:solidFill>
                  <a:schemeClr val="tx1"/>
                </a:solidFill>
              </a:rPr>
              <a:t>Professional Development Program Data Collection System (PDPDCS)</a:t>
            </a:r>
            <a:br>
              <a:rPr lang="en-US" sz="2800" dirty="0">
                <a:solidFill>
                  <a:schemeClr val="tx1"/>
                </a:solidFill>
              </a:rPr>
            </a:br>
            <a:r>
              <a:rPr lang="en-US" sz="3200" dirty="0">
                <a:solidFill>
                  <a:schemeClr val="tx1"/>
                </a:solidFill>
              </a:rPr>
              <a:t/>
            </a:r>
            <a:br>
              <a:rPr lang="en-US" sz="3200" dirty="0">
                <a:solidFill>
                  <a:schemeClr val="tx1"/>
                </a:solidFill>
              </a:rPr>
            </a:br>
            <a:r>
              <a:rPr lang="en-US" sz="1600" dirty="0">
                <a:solidFill>
                  <a:schemeClr val="tx1"/>
                </a:solidFill>
              </a:rPr>
              <a:t>OFFICE of INDIAN EDUCATION (OIE),</a:t>
            </a:r>
            <a:br>
              <a:rPr lang="en-US" sz="1600" dirty="0">
                <a:solidFill>
                  <a:schemeClr val="tx1"/>
                </a:solidFill>
              </a:rPr>
            </a:br>
            <a:r>
              <a:rPr lang="en-US" sz="1600" dirty="0">
                <a:solidFill>
                  <a:schemeClr val="tx1"/>
                </a:solidFill>
              </a:rPr>
              <a:t>Office of Elementary and Secondary Education (OESE)</a:t>
            </a:r>
            <a:br>
              <a:rPr lang="en-US" sz="1600" dirty="0">
                <a:solidFill>
                  <a:schemeClr val="tx1"/>
                </a:solidFill>
              </a:rPr>
            </a:br>
            <a:r>
              <a:rPr lang="en-US" sz="1600" dirty="0">
                <a:solidFill>
                  <a:schemeClr val="tx1"/>
                </a:solidFill>
              </a:rPr>
              <a:t/>
            </a:r>
            <a:br>
              <a:rPr lang="en-US" sz="1600" dirty="0">
                <a:solidFill>
                  <a:schemeClr val="tx1"/>
                </a:solidFill>
              </a:rPr>
            </a:br>
            <a:r>
              <a:rPr lang="en-US" sz="1600" b="1" cap="none" dirty="0">
                <a:solidFill>
                  <a:schemeClr val="tx1"/>
                </a:solidFill>
              </a:rPr>
              <a:t/>
            </a:r>
            <a:br>
              <a:rPr lang="en-US" sz="1600" b="1" cap="none" dirty="0">
                <a:solidFill>
                  <a:schemeClr val="tx1"/>
                </a:solidFill>
              </a:rPr>
            </a:br>
            <a:r>
              <a:rPr lang="en-US" sz="1600" dirty="0">
                <a:solidFill>
                  <a:schemeClr val="tx1"/>
                </a:solidFill>
              </a:rPr>
              <a:t/>
            </a:r>
            <a:br>
              <a:rPr lang="en-US" sz="16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Angela Hernandez-marshall</a:t>
            </a:r>
            <a:r>
              <a:rPr lang="en-US" sz="1400" dirty="0">
                <a:solidFill>
                  <a:schemeClr val="tx1"/>
                </a:solidFill>
              </a:rPr>
              <a:t>, Oie</a:t>
            </a:r>
            <a:br>
              <a:rPr lang="en-US" sz="1400" dirty="0">
                <a:solidFill>
                  <a:schemeClr val="tx1"/>
                </a:solidFill>
              </a:rPr>
            </a:br>
            <a:r>
              <a:rPr lang="en-US" sz="2000" dirty="0">
                <a:solidFill>
                  <a:schemeClr val="tx1"/>
                </a:solidFill>
              </a:rPr>
              <a:t>Karen schroll, </a:t>
            </a:r>
            <a:r>
              <a:rPr lang="en-US" sz="1400" dirty="0">
                <a:solidFill>
                  <a:schemeClr val="tx1"/>
                </a:solidFill>
              </a:rPr>
              <a:t>Westat</a:t>
            </a:r>
            <a:br>
              <a:rPr lang="en-US" sz="1400" dirty="0">
                <a:solidFill>
                  <a:schemeClr val="tx1"/>
                </a:solidFill>
              </a:rPr>
            </a:br>
            <a:r>
              <a:rPr lang="en-US" sz="2000" dirty="0">
                <a:solidFill>
                  <a:schemeClr val="tx1"/>
                </a:solidFill>
              </a:rPr>
              <a:t>Aaron Petrillo, </a:t>
            </a:r>
            <a:r>
              <a:rPr lang="en-US" sz="1400" dirty="0">
                <a:solidFill>
                  <a:schemeClr val="tx1"/>
                </a:solidFill>
              </a:rPr>
              <a:t>Anlar</a:t>
            </a:r>
          </a:p>
        </p:txBody>
      </p:sp>
      <p:sp>
        <p:nvSpPr>
          <p:cNvPr id="3" name="Subtitle 2"/>
          <p:cNvSpPr>
            <a:spLocks noGrp="1"/>
          </p:cNvSpPr>
          <p:nvPr>
            <p:ph type="subTitle" idx="1"/>
          </p:nvPr>
        </p:nvSpPr>
        <p:spPr/>
        <p:txBody>
          <a:bodyPr>
            <a:normAutofit/>
          </a:bodyPr>
          <a:lstStyle/>
          <a:p>
            <a:r>
              <a:rPr lang="en-US" sz="2000" dirty="0" smtClean="0"/>
              <a:t>February 1, </a:t>
            </a:r>
            <a:r>
              <a:rPr lang="en-US" sz="2000" dirty="0"/>
              <a:t>2019</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05159" cy="990600"/>
          </a:xfrm>
        </p:spPr>
        <p:txBody>
          <a:bodyPr>
            <a:normAutofit fontScale="90000"/>
          </a:bodyPr>
          <a:lstStyle/>
          <a:p>
            <a:r>
              <a:rPr lang="en-US" sz="4000" dirty="0">
                <a:solidFill>
                  <a:schemeClr val="tx1"/>
                </a:solidFill>
              </a:rPr>
              <a:t>Step       : Upload Service Payback 				Agreements</a:t>
            </a:r>
          </a:p>
        </p:txBody>
      </p:sp>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10</a:t>
            </a:fld>
            <a:endParaRPr lang="en-US" dirty="0"/>
          </a:p>
        </p:txBody>
      </p:sp>
      <p:sp>
        <p:nvSpPr>
          <p:cNvPr id="5" name="Oval 4">
            <a:extLst>
              <a:ext uri="{FF2B5EF4-FFF2-40B4-BE49-F238E27FC236}">
                <a16:creationId xmlns:a16="http://schemas.microsoft.com/office/drawing/2014/main" id="{B7E7CA7A-968C-4834-B982-C6B69B49DBC8}"/>
              </a:ext>
            </a:extLst>
          </p:cNvPr>
          <p:cNvSpPr/>
          <p:nvPr/>
        </p:nvSpPr>
        <p:spPr>
          <a:xfrm>
            <a:off x="1371600" y="254000"/>
            <a:ext cx="609600" cy="5842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3</a:t>
            </a:r>
          </a:p>
        </p:txBody>
      </p:sp>
      <p:pic>
        <p:nvPicPr>
          <p:cNvPr id="6" name="Picture 5">
            <a:extLst>
              <a:ext uri="{FF2B5EF4-FFF2-40B4-BE49-F238E27FC236}">
                <a16:creationId xmlns:a16="http://schemas.microsoft.com/office/drawing/2014/main" id="{99D5E2B5-8B5E-3B4C-A006-F97961453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475891"/>
            <a:ext cx="8458201" cy="3858109"/>
          </a:xfrm>
          <a:prstGeom prst="rect">
            <a:avLst/>
          </a:prstGeom>
        </p:spPr>
      </p:pic>
    </p:spTree>
    <p:extLst>
      <p:ext uri="{BB962C8B-B14F-4D97-AF65-F5344CB8AC3E}">
        <p14:creationId xmlns:p14="http://schemas.microsoft.com/office/powerpoint/2010/main" val="421970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605159" cy="1143000"/>
          </a:xfrm>
        </p:spPr>
        <p:txBody>
          <a:bodyPr>
            <a:normAutofit fontScale="90000"/>
          </a:bodyPr>
          <a:lstStyle/>
          <a:p>
            <a:pPr marL="2116138" indent="-2116138"/>
            <a:r>
              <a:rPr lang="en-US" dirty="0"/>
              <a:t>Step       : Submit Data for ALL Participants by the Deadline</a:t>
            </a:r>
            <a:endParaRPr lang="en-US" sz="3000" dirty="0"/>
          </a:p>
        </p:txBody>
      </p:sp>
      <p:sp>
        <p:nvSpPr>
          <p:cNvPr id="3" name="Content Placeholder 2"/>
          <p:cNvSpPr>
            <a:spLocks noGrp="1"/>
          </p:cNvSpPr>
          <p:nvPr>
            <p:ph idx="1"/>
          </p:nvPr>
        </p:nvSpPr>
        <p:spPr>
          <a:xfrm>
            <a:off x="457200" y="1676400"/>
            <a:ext cx="8229600" cy="4389120"/>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11</a:t>
            </a:fld>
            <a:endParaRPr lang="en-US" dirty="0"/>
          </a:p>
        </p:txBody>
      </p:sp>
      <p:sp>
        <p:nvSpPr>
          <p:cNvPr id="9" name="Oval 8">
            <a:extLst>
              <a:ext uri="{FF2B5EF4-FFF2-40B4-BE49-F238E27FC236}">
                <a16:creationId xmlns:a16="http://schemas.microsoft.com/office/drawing/2014/main" id="{C8EB6552-B8A9-46BC-8A87-F687ABDD149F}"/>
              </a:ext>
            </a:extLst>
          </p:cNvPr>
          <p:cNvSpPr/>
          <p:nvPr/>
        </p:nvSpPr>
        <p:spPr>
          <a:xfrm>
            <a:off x="1484670" y="1524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4</a:t>
            </a:r>
          </a:p>
        </p:txBody>
      </p:sp>
      <p:pic>
        <p:nvPicPr>
          <p:cNvPr id="6" name="Picture 5">
            <a:extLst>
              <a:ext uri="{FF2B5EF4-FFF2-40B4-BE49-F238E27FC236}">
                <a16:creationId xmlns:a16="http://schemas.microsoft.com/office/drawing/2014/main" id="{750B88F8-E701-E34D-B61D-C279D6D501A3}"/>
              </a:ext>
            </a:extLst>
          </p:cNvPr>
          <p:cNvPicPr>
            <a:picLocks noChangeAspect="1"/>
          </p:cNvPicPr>
          <p:nvPr/>
        </p:nvPicPr>
        <p:blipFill rotWithShape="1">
          <a:blip r:embed="rId3">
            <a:extLst>
              <a:ext uri="{28A0092B-C50C-407E-A947-70E740481C1C}">
                <a14:useLocalDpi xmlns:a14="http://schemas.microsoft.com/office/drawing/2010/main" val="0"/>
              </a:ext>
            </a:extLst>
          </a:blip>
          <a:srcRect b="2843"/>
          <a:stretch/>
        </p:blipFill>
        <p:spPr>
          <a:xfrm>
            <a:off x="1697875" y="1524000"/>
            <a:ext cx="5748249" cy="4264342"/>
          </a:xfrm>
          <a:prstGeom prst="rect">
            <a:avLst/>
          </a:prstGeom>
        </p:spPr>
      </p:pic>
      <p:sp>
        <p:nvSpPr>
          <p:cNvPr id="8" name="Oval 7">
            <a:extLst>
              <a:ext uri="{FF2B5EF4-FFF2-40B4-BE49-F238E27FC236}">
                <a16:creationId xmlns:a16="http://schemas.microsoft.com/office/drawing/2014/main" id="{5A533ACD-197E-4837-BEE6-C2FF493E5F43}"/>
              </a:ext>
            </a:extLst>
          </p:cNvPr>
          <p:cNvSpPr/>
          <p:nvPr/>
        </p:nvSpPr>
        <p:spPr>
          <a:xfrm>
            <a:off x="5715000" y="4572000"/>
            <a:ext cx="8382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13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1750"/>
            <a:ext cx="8153400" cy="990600"/>
          </a:xfrm>
        </p:spPr>
        <p:txBody>
          <a:bodyPr/>
          <a:lstStyle/>
          <a:p>
            <a:pPr eaLnBrk="1" hangingPunct="1"/>
            <a:r>
              <a:rPr lang="en-US" altLang="en-US" dirty="0"/>
              <a:t>Timely Submission</a:t>
            </a:r>
            <a:endParaRPr lang="en-US" altLang="en-US" sz="2000" dirty="0"/>
          </a:p>
        </p:txBody>
      </p:sp>
      <p:sp>
        <p:nvSpPr>
          <p:cNvPr id="3" name="Content Placeholder 2"/>
          <p:cNvSpPr>
            <a:spLocks noGrp="1"/>
          </p:cNvSpPr>
          <p:nvPr>
            <p:ph sz="quarter" idx="1"/>
          </p:nvPr>
        </p:nvSpPr>
        <p:spPr>
          <a:xfrm>
            <a:off x="612775" y="1600200"/>
            <a:ext cx="8153400" cy="4495800"/>
          </a:xfrm>
        </p:spPr>
        <p:txBody>
          <a:bodyPr>
            <a:normAutofit/>
          </a:bodyPr>
          <a:lstStyle/>
          <a:p>
            <a:pPr marL="0" lvl="1" indent="0" eaLnBrk="1" fontAlgn="auto" hangingPunct="1">
              <a:lnSpc>
                <a:spcPct val="90000"/>
              </a:lnSpc>
              <a:spcBef>
                <a:spcPts val="700"/>
              </a:spcBef>
              <a:spcAft>
                <a:spcPts val="0"/>
              </a:spcAft>
              <a:buClr>
                <a:schemeClr val="accent2"/>
              </a:buClr>
              <a:buSzPct val="60000"/>
              <a:buFont typeface="Wingdings 2" pitchFamily="18" charset="2"/>
              <a:buNone/>
              <a:defRPr/>
            </a:pPr>
            <a:r>
              <a:rPr lang="en-US" altLang="en-US" sz="3200" dirty="0"/>
              <a:t>Federal Regulations:</a:t>
            </a:r>
          </a:p>
          <a:p>
            <a:pPr marL="457200" lvl="1" indent="-457200">
              <a:lnSpc>
                <a:spcPct val="90000"/>
              </a:lnSpc>
              <a:spcBef>
                <a:spcPts val="700"/>
              </a:spcBef>
              <a:buClr>
                <a:schemeClr val="tx2"/>
              </a:buClr>
              <a:buSzPct val="100000"/>
              <a:defRPr/>
            </a:pPr>
            <a:r>
              <a:rPr lang="en-US" dirty="0"/>
              <a:t>According to 34 CFR 75.253(a)(3), the timely submission of this report is one of the factors that the Secretary will consider in determining whether to continue your project's funding for next fiscal year.</a:t>
            </a:r>
            <a:r>
              <a:rPr lang="en-US" sz="3200" b="1" dirty="0"/>
              <a:t> </a:t>
            </a:r>
            <a:endParaRPr lang="en-US" sz="3200" dirty="0"/>
          </a:p>
          <a:p>
            <a:pPr marL="457200" lvl="1" indent="-457200">
              <a:lnSpc>
                <a:spcPct val="90000"/>
              </a:lnSpc>
              <a:spcBef>
                <a:spcPts val="700"/>
              </a:spcBef>
              <a:buClr>
                <a:schemeClr val="tx2"/>
              </a:buClr>
              <a:buSzPct val="100000"/>
              <a:defRPr/>
            </a:pPr>
            <a:r>
              <a:rPr lang="en-US" dirty="0"/>
              <a:t>According to section 75.217(d)(3)(ii), the Secretary can consider the failure to submit participant data in a timely fashion in determining your project’s ability to obtain future grants from the Office of Indian Education or under any other Department program.</a:t>
            </a: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DD2E4168-E083-4AEC-B632-F4C0D6329036}" type="slidenum">
              <a:rPr lang="en-US"/>
              <a:pPr>
                <a:defRPr/>
              </a:pPr>
              <a:t>12</a:t>
            </a:fld>
            <a:endParaRPr lang="en-US" dirty="0"/>
          </a:p>
        </p:txBody>
      </p:sp>
    </p:spTree>
    <p:extLst>
      <p:ext uri="{BB962C8B-B14F-4D97-AF65-F5344CB8AC3E}">
        <p14:creationId xmlns:p14="http://schemas.microsoft.com/office/powerpoint/2010/main" val="208722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1305-CC9E-4207-89BA-F8050BC31E95}"/>
              </a:ext>
            </a:extLst>
          </p:cNvPr>
          <p:cNvSpPr>
            <a:spLocks noGrp="1"/>
          </p:cNvSpPr>
          <p:nvPr>
            <p:ph type="ctrTitle"/>
          </p:nvPr>
        </p:nvSpPr>
        <p:spPr>
          <a:xfrm>
            <a:off x="381000" y="1143000"/>
            <a:ext cx="4572000" cy="3048000"/>
          </a:xfrm>
        </p:spPr>
        <p:txBody>
          <a:bodyPr/>
          <a:lstStyle/>
          <a:p>
            <a:r>
              <a:rPr lang="en-US" dirty="0"/>
              <a:t>PDPDCS Demonstration</a:t>
            </a:r>
          </a:p>
        </p:txBody>
      </p:sp>
    </p:spTree>
    <p:extLst>
      <p:ext uri="{BB962C8B-B14F-4D97-AF65-F5344CB8AC3E}">
        <p14:creationId xmlns:p14="http://schemas.microsoft.com/office/powerpoint/2010/main" val="355036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1305-CC9E-4207-89BA-F8050BC31E95}"/>
              </a:ext>
            </a:extLst>
          </p:cNvPr>
          <p:cNvSpPr>
            <a:spLocks noGrp="1"/>
          </p:cNvSpPr>
          <p:nvPr>
            <p:ph type="ctrTitle"/>
          </p:nvPr>
        </p:nvSpPr>
        <p:spPr>
          <a:xfrm>
            <a:off x="381000" y="1143000"/>
            <a:ext cx="3962400" cy="3048000"/>
          </a:xfrm>
        </p:spPr>
        <p:txBody>
          <a:bodyPr/>
          <a:lstStyle/>
          <a:p>
            <a:r>
              <a:rPr lang="en-US" dirty="0"/>
              <a:t>Frequently Asked Questions</a:t>
            </a:r>
          </a:p>
        </p:txBody>
      </p:sp>
    </p:spTree>
    <p:extLst>
      <p:ext uri="{BB962C8B-B14F-4D97-AF65-F5344CB8AC3E}">
        <p14:creationId xmlns:p14="http://schemas.microsoft.com/office/powerpoint/2010/main" val="134524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799" y="1600200"/>
            <a:ext cx="3276601" cy="4495800"/>
          </a:xfrm>
        </p:spPr>
        <p:txBody>
          <a:bodyPr>
            <a:noAutofit/>
          </a:bodyPr>
          <a:lstStyle/>
          <a:p>
            <a:pPr marL="0" indent="0">
              <a:buNone/>
              <a:tabLst>
                <a:tab pos="0" algn="l"/>
              </a:tabLst>
            </a:pPr>
            <a:r>
              <a:rPr lang="en-US" sz="3200" dirty="0"/>
              <a:t>Use the “Forgot Password” link on the login page.</a:t>
            </a:r>
          </a:p>
          <a:p>
            <a:pPr marL="0" indent="0">
              <a:buNone/>
              <a:tabLst>
                <a:tab pos="0" algn="l"/>
              </a:tabLst>
            </a:pPr>
            <a:endParaRPr lang="en-US" sz="3200" dirty="0"/>
          </a:p>
        </p:txBody>
      </p:sp>
      <p:sp>
        <p:nvSpPr>
          <p:cNvPr id="8194" name="AutoShape 2"/>
          <p:cNvSpPr>
            <a:spLocks noGrp="1" noChangeArrowheads="1"/>
          </p:cNvSpPr>
          <p:nvPr>
            <p:ph type="title"/>
          </p:nvPr>
        </p:nvSpPr>
        <p:spPr>
          <a:xfrm>
            <a:off x="306681" y="190501"/>
            <a:ext cx="8153400" cy="990600"/>
          </a:xfrm>
        </p:spPr>
        <p:txBody>
          <a:bodyPr>
            <a:noAutofit/>
          </a:bodyPr>
          <a:lstStyle/>
          <a:p>
            <a:r>
              <a:rPr lang="en-US" sz="4000" dirty="0"/>
              <a:t>How do I reset my password?</a:t>
            </a:r>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15</a:t>
            </a:fld>
            <a:endParaRPr lang="en-US" dirty="0"/>
          </a:p>
        </p:txBody>
      </p:sp>
      <p:pic>
        <p:nvPicPr>
          <p:cNvPr id="9" name="Picture 8">
            <a:extLst>
              <a:ext uri="{FF2B5EF4-FFF2-40B4-BE49-F238E27FC236}">
                <a16:creationId xmlns:a16="http://schemas.microsoft.com/office/drawing/2014/main" id="{2AF9054E-2096-D642-B5ED-64FEEB1B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451842"/>
            <a:ext cx="4329042" cy="2805958"/>
          </a:xfrm>
          <a:prstGeom prst="rect">
            <a:avLst/>
          </a:prstGeom>
        </p:spPr>
      </p:pic>
      <p:grpSp>
        <p:nvGrpSpPr>
          <p:cNvPr id="10" name="Group 9">
            <a:extLst>
              <a:ext uri="{FF2B5EF4-FFF2-40B4-BE49-F238E27FC236}">
                <a16:creationId xmlns:a16="http://schemas.microsoft.com/office/drawing/2014/main" id="{06839812-A2FB-6A48-9FB2-CD484016E886}"/>
              </a:ext>
            </a:extLst>
          </p:cNvPr>
          <p:cNvGrpSpPr/>
          <p:nvPr/>
        </p:nvGrpSpPr>
        <p:grpSpPr>
          <a:xfrm>
            <a:off x="3200400" y="2097985"/>
            <a:ext cx="5838685" cy="3981450"/>
            <a:chOff x="3200400" y="2097985"/>
            <a:chExt cx="5838685" cy="3981450"/>
          </a:xfrm>
        </p:grpSpPr>
        <p:pic>
          <p:nvPicPr>
            <p:cNvPr id="6" name="Picture 5">
              <a:extLst>
                <a:ext uri="{FF2B5EF4-FFF2-40B4-BE49-F238E27FC236}">
                  <a16:creationId xmlns:a16="http://schemas.microsoft.com/office/drawing/2014/main" id="{14AAF1E7-3322-4F73-A5A8-4EE33ADAA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097985"/>
              <a:ext cx="5838685" cy="3981450"/>
            </a:xfrm>
            <a:prstGeom prst="rect">
              <a:avLst/>
            </a:prstGeom>
          </p:spPr>
        </p:pic>
        <p:sp>
          <p:nvSpPr>
            <p:cNvPr id="3" name="Rectangle 2">
              <a:extLst>
                <a:ext uri="{FF2B5EF4-FFF2-40B4-BE49-F238E27FC236}">
                  <a16:creationId xmlns:a16="http://schemas.microsoft.com/office/drawing/2014/main" id="{10CA70E0-1B02-4823-8D27-73448ED21423}"/>
                </a:ext>
              </a:extLst>
            </p:cNvPr>
            <p:cNvSpPr/>
            <p:nvPr/>
          </p:nvSpPr>
          <p:spPr>
            <a:xfrm>
              <a:off x="4953000" y="3381328"/>
              <a:ext cx="914400" cy="35247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952968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04800" y="118759"/>
            <a:ext cx="9067800" cy="990600"/>
          </a:xfrm>
        </p:spPr>
        <p:txBody>
          <a:bodyPr>
            <a:noAutofit/>
          </a:bodyPr>
          <a:lstStyle/>
          <a:p>
            <a:r>
              <a:rPr lang="en-US" sz="4000" dirty="0"/>
              <a:t>Why aren’t I (or my participants) receiving emails from the PDPDCS?</a:t>
            </a:r>
          </a:p>
        </p:txBody>
      </p:sp>
      <p:sp>
        <p:nvSpPr>
          <p:cNvPr id="7171" name="Rectangle 3"/>
          <p:cNvSpPr>
            <a:spLocks noGrp="1" noChangeArrowheads="1"/>
          </p:cNvSpPr>
          <p:nvPr>
            <p:ph idx="1"/>
          </p:nvPr>
        </p:nvSpPr>
        <p:spPr>
          <a:xfrm>
            <a:off x="617221" y="1873409"/>
            <a:ext cx="5867399" cy="2452934"/>
          </a:xfrm>
        </p:spPr>
        <p:txBody>
          <a:bodyPr>
            <a:normAutofit/>
          </a:bodyPr>
          <a:lstStyle/>
          <a:p>
            <a:pPr marL="0" indent="0">
              <a:buNone/>
            </a:pPr>
            <a:r>
              <a:rPr lang="en-US" sz="3200" dirty="0"/>
              <a:t>To ensure you and your participants receive all system notifications:</a:t>
            </a:r>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16</a:t>
            </a:fld>
            <a:endParaRPr lang="en-US" dirty="0"/>
          </a:p>
        </p:txBody>
      </p:sp>
      <p:sp>
        <p:nvSpPr>
          <p:cNvPr id="9" name="Rectangle: Rounded Corners 8">
            <a:extLst>
              <a:ext uri="{FF2B5EF4-FFF2-40B4-BE49-F238E27FC236}">
                <a16:creationId xmlns:a16="http://schemas.microsoft.com/office/drawing/2014/main" id="{E1C0B1D3-458B-4BCE-A7C3-A73A2F8E3148}"/>
              </a:ext>
            </a:extLst>
          </p:cNvPr>
          <p:cNvSpPr/>
          <p:nvPr/>
        </p:nvSpPr>
        <p:spPr>
          <a:xfrm>
            <a:off x="685801" y="3696998"/>
            <a:ext cx="7619999" cy="232280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
            <a:extLst>
              <a:ext uri="{FF2B5EF4-FFF2-40B4-BE49-F238E27FC236}">
                <a16:creationId xmlns:a16="http://schemas.microsoft.com/office/drawing/2014/main" id="{7C92FAF7-B939-42A3-9929-6824A004B409}"/>
              </a:ext>
            </a:extLst>
          </p:cNvPr>
          <p:cNvSpPr txBox="1">
            <a:spLocks noChangeArrowheads="1"/>
          </p:cNvSpPr>
          <p:nvPr/>
        </p:nvSpPr>
        <p:spPr>
          <a:xfrm>
            <a:off x="685801" y="3888257"/>
            <a:ext cx="7619999" cy="2261675"/>
          </a:xfrm>
          <a:prstGeom prst="rect">
            <a:avLst/>
          </a:prstGeom>
        </p:spPr>
        <p:txBody>
          <a:bodyPr vert="horz">
            <a:normAutofit fontScale="925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4488" lvl="1" indent="-344488">
              <a:buClr>
                <a:srgbClr val="243352"/>
              </a:buClr>
              <a:buSzPct val="100000"/>
            </a:pPr>
            <a:r>
              <a:rPr lang="en-US" sz="2800" dirty="0"/>
              <a:t>Add </a:t>
            </a:r>
            <a:r>
              <a:rPr lang="en-US" sz="2800" dirty="0">
                <a:hlinkClick r:id="rId3"/>
              </a:rPr>
              <a:t>paybackobligations@ed.gov</a:t>
            </a:r>
            <a:r>
              <a:rPr lang="en-US" sz="2800" dirty="0"/>
              <a:t> to your contact list</a:t>
            </a:r>
          </a:p>
          <a:p>
            <a:pPr marL="344488" lvl="1" indent="-344488">
              <a:buClr>
                <a:srgbClr val="243352"/>
              </a:buClr>
              <a:buSzPct val="100000"/>
            </a:pPr>
            <a:r>
              <a:rPr lang="en-US" sz="2800" dirty="0"/>
              <a:t>Check your email settings to be sure emails from this account are not marked as spam</a:t>
            </a:r>
          </a:p>
          <a:p>
            <a:pPr marL="344488" lvl="1" indent="-344488">
              <a:buClr>
                <a:srgbClr val="243352"/>
              </a:buClr>
              <a:buSzPct val="100000"/>
            </a:pPr>
            <a:r>
              <a:rPr lang="en-US" sz="2800" dirty="0"/>
              <a:t>Enter a non-IHE email address for each participant</a:t>
            </a:r>
          </a:p>
          <a:p>
            <a:pPr marL="344488" lvl="1" indent="-344488">
              <a:buSzPct val="100000"/>
            </a:pPr>
            <a:endParaRPr lang="en-US" sz="2800" b="1" dirty="0">
              <a:solidFill>
                <a:srgbClr val="002060"/>
              </a:solidFill>
            </a:endParaRPr>
          </a:p>
        </p:txBody>
      </p:sp>
      <p:pic>
        <p:nvPicPr>
          <p:cNvPr id="3" name="Picture 2">
            <a:extLst>
              <a:ext uri="{FF2B5EF4-FFF2-40B4-BE49-F238E27FC236}">
                <a16:creationId xmlns:a16="http://schemas.microsoft.com/office/drawing/2014/main" id="{EE89963B-38D1-4C5D-B7AD-EB6E9ABD6A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00800" y="1336660"/>
            <a:ext cx="1800512" cy="2473340"/>
          </a:xfrm>
          <a:prstGeom prst="rect">
            <a:avLst/>
          </a:prstGeom>
        </p:spPr>
      </p:pic>
    </p:spTree>
    <p:extLst>
      <p:ext uri="{BB962C8B-B14F-4D97-AF65-F5344CB8AC3E}">
        <p14:creationId xmlns:p14="http://schemas.microsoft.com/office/powerpoint/2010/main" val="143426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228600" y="228600"/>
            <a:ext cx="8153400" cy="990600"/>
          </a:xfrm>
        </p:spPr>
        <p:txBody>
          <a:bodyPr>
            <a:noAutofit/>
          </a:bodyPr>
          <a:lstStyle/>
          <a:p>
            <a:r>
              <a:rPr lang="en-US" sz="4000" dirty="0"/>
              <a:t>Why should I add a secondary user?</a:t>
            </a:r>
          </a:p>
        </p:txBody>
      </p:sp>
      <p:sp>
        <p:nvSpPr>
          <p:cNvPr id="7171" name="Rectangle 3"/>
          <p:cNvSpPr>
            <a:spLocks noGrp="1" noChangeArrowheads="1"/>
          </p:cNvSpPr>
          <p:nvPr>
            <p:ph idx="1"/>
          </p:nvPr>
        </p:nvSpPr>
        <p:spPr/>
        <p:txBody>
          <a:bodyPr>
            <a:normAutofit/>
          </a:bodyPr>
          <a:lstStyle/>
          <a:p>
            <a:r>
              <a:rPr lang="en-US" sz="2800" dirty="0"/>
              <a:t>Project Directors are responsible for all data entries, however secondary users are permitted access to the PDPDCS.</a:t>
            </a:r>
          </a:p>
          <a:p>
            <a:r>
              <a:rPr lang="en-US" sz="2800" dirty="0"/>
              <a:t>Only two people per grant are permitted access.</a:t>
            </a:r>
          </a:p>
          <a:p>
            <a:r>
              <a:rPr lang="en-US" sz="2800" dirty="0"/>
              <a:t>Secondary users are given a unique login allowing the to enter participant information.</a:t>
            </a:r>
          </a:p>
          <a:p>
            <a:r>
              <a:rPr lang="en-US" sz="2800" dirty="0"/>
              <a:t>Secondary users also receive PDPDCS reminder emails and notifications.</a:t>
            </a:r>
          </a:p>
          <a:p>
            <a:pPr>
              <a:buFont typeface="Wingdings 2" pitchFamily="18" charset="2"/>
              <a:buNone/>
            </a:pPr>
            <a:endParaRPr lang="en-US" sz="2800" b="1" dirty="0">
              <a:solidFill>
                <a:srgbClr val="002060"/>
              </a:solidFill>
            </a:endParaRPr>
          </a:p>
          <a:p>
            <a:endParaRPr lang="en-US" sz="2800" dirty="0"/>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17</a:t>
            </a:fld>
            <a:endParaRPr lang="en-US" dirty="0"/>
          </a:p>
        </p:txBody>
      </p:sp>
    </p:spTree>
    <p:extLst>
      <p:ext uri="{BB962C8B-B14F-4D97-AF65-F5344CB8AC3E}">
        <p14:creationId xmlns:p14="http://schemas.microsoft.com/office/powerpoint/2010/main" val="290384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know if my participants have logged into the PDPDCS?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18</a:t>
            </a:fld>
            <a:endParaRPr lang="en-US" dirty="0"/>
          </a:p>
        </p:txBody>
      </p:sp>
      <p:pic>
        <p:nvPicPr>
          <p:cNvPr id="10" name="Content Placeholder 9">
            <a:extLst>
              <a:ext uri="{FF2B5EF4-FFF2-40B4-BE49-F238E27FC236}">
                <a16:creationId xmlns:a16="http://schemas.microsoft.com/office/drawing/2014/main" id="{D1DCA8F1-1709-FF4B-BE92-2E7AA6D9728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764196"/>
            <a:ext cx="8038738" cy="4038601"/>
          </a:xfrm>
          <a:effectLst>
            <a:outerShdw blurRad="50800" dist="38100" dir="2700000" algn="tl" rotWithShape="0">
              <a:prstClr val="black">
                <a:alpha val="40000"/>
              </a:prstClr>
            </a:outerShdw>
          </a:effectLst>
        </p:spPr>
      </p:pic>
      <p:sp>
        <p:nvSpPr>
          <p:cNvPr id="6" name="Oval 5"/>
          <p:cNvSpPr/>
          <p:nvPr/>
        </p:nvSpPr>
        <p:spPr>
          <a:xfrm>
            <a:off x="2891790" y="4841310"/>
            <a:ext cx="1143000" cy="1079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752600" y="4841309"/>
            <a:ext cx="1143000" cy="10796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421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 participant is still enrolled. Should I submit his/her record?</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19</a:t>
            </a:fld>
            <a:endParaRPr lang="en-US" dirty="0"/>
          </a:p>
        </p:txBody>
      </p:sp>
      <p:pic>
        <p:nvPicPr>
          <p:cNvPr id="6" name="Picture 5">
            <a:extLst>
              <a:ext uri="{FF2B5EF4-FFF2-40B4-BE49-F238E27FC236}">
                <a16:creationId xmlns:a16="http://schemas.microsoft.com/office/drawing/2014/main" id="{82C4B30E-C9FE-3D45-8291-0CBBE4B9E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8702842" cy="2362200"/>
          </a:xfrm>
          <a:prstGeom prst="rect">
            <a:avLst/>
          </a:prstGeom>
        </p:spPr>
      </p:pic>
    </p:spTree>
    <p:extLst>
      <p:ext uri="{BB962C8B-B14F-4D97-AF65-F5344CB8AC3E}">
        <p14:creationId xmlns:p14="http://schemas.microsoft.com/office/powerpoint/2010/main" val="85003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9" y="228600"/>
            <a:ext cx="8153400" cy="990600"/>
          </a:xfrm>
        </p:spPr>
        <p:txBody>
          <a:bodyPr/>
          <a:lstStyle/>
          <a:p>
            <a:r>
              <a:rPr lang="en-US" dirty="0"/>
              <a:t>Training Agenda</a:t>
            </a: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2</a:t>
            </a:fld>
            <a:endParaRPr lang="en-US" dirty="0"/>
          </a:p>
        </p:txBody>
      </p:sp>
      <p:sp>
        <p:nvSpPr>
          <p:cNvPr id="3" name="Content Placeholder 2"/>
          <p:cNvSpPr>
            <a:spLocks noGrp="1"/>
          </p:cNvSpPr>
          <p:nvPr>
            <p:ph sz="quarter" idx="1"/>
          </p:nvPr>
        </p:nvSpPr>
        <p:spPr>
          <a:xfrm>
            <a:off x="304800" y="1447800"/>
            <a:ext cx="8534399" cy="4495800"/>
          </a:xfrm>
          <a:effectLst/>
        </p:spPr>
        <p:txBody>
          <a:bodyPr>
            <a:normAutofit/>
          </a:bodyPr>
          <a:lstStyle/>
          <a:p>
            <a:r>
              <a:rPr lang="en-US" sz="3200" dirty="0"/>
              <a:t>OIE Welcome and Training Purposes</a:t>
            </a:r>
          </a:p>
          <a:p>
            <a:r>
              <a:rPr lang="en-US" sz="3200" dirty="0"/>
              <a:t>Review required actions for data submission</a:t>
            </a:r>
          </a:p>
          <a:p>
            <a:r>
              <a:rPr lang="en-US" sz="3200" dirty="0"/>
              <a:t>Demonstration of how to complete those actions in the PDPDCS</a:t>
            </a:r>
          </a:p>
          <a:p>
            <a:r>
              <a:rPr lang="en-US" sz="3200" dirty="0"/>
              <a:t>Address frequently asked questions about the PDPDCS</a:t>
            </a:r>
          </a:p>
          <a:p>
            <a:r>
              <a:rPr lang="en-US" sz="3200" dirty="0"/>
              <a:t>Understand the resources available to you and your participants</a:t>
            </a:r>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279"/>
            <a:ext cx="8763000" cy="990600"/>
          </a:xfrm>
        </p:spPr>
        <p:txBody>
          <a:bodyPr>
            <a:normAutofit fontScale="90000"/>
          </a:bodyPr>
          <a:lstStyle/>
          <a:p>
            <a:r>
              <a:rPr lang="en-US" dirty="0">
                <a:solidFill>
                  <a:schemeClr val="tx1"/>
                </a:solidFill>
              </a:rPr>
              <a:t>Service Payback Agreement Questions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20</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endParaRPr lang="en-US" sz="6300" dirty="0"/>
          </a:p>
          <a:p>
            <a:endParaRPr lang="en-US" sz="3200" dirty="0"/>
          </a:p>
          <a:p>
            <a:endParaRPr lang="en-US" sz="3200" dirty="0"/>
          </a:p>
          <a:p>
            <a:endParaRPr lang="en-US" sz="3200" dirty="0"/>
          </a:p>
          <a:p>
            <a:endParaRPr lang="en-US" dirty="0"/>
          </a:p>
        </p:txBody>
      </p:sp>
      <p:graphicFrame>
        <p:nvGraphicFramePr>
          <p:cNvPr id="10" name="Table 9">
            <a:extLst>
              <a:ext uri="{FF2B5EF4-FFF2-40B4-BE49-F238E27FC236}">
                <a16:creationId xmlns:a16="http://schemas.microsoft.com/office/drawing/2014/main" id="{2E89643B-2A21-49ED-B4FB-979042AA0154}"/>
              </a:ext>
            </a:extLst>
          </p:cNvPr>
          <p:cNvGraphicFramePr>
            <a:graphicFrameLocks noGrp="1"/>
          </p:cNvGraphicFramePr>
          <p:nvPr>
            <p:extLst>
              <p:ext uri="{D42A27DB-BD31-4B8C-83A1-F6EECF244321}">
                <p14:modId xmlns:p14="http://schemas.microsoft.com/office/powerpoint/2010/main" val="4011985668"/>
              </p:ext>
            </p:extLst>
          </p:nvPr>
        </p:nvGraphicFramePr>
        <p:xfrm>
          <a:off x="341376" y="1471879"/>
          <a:ext cx="8424672" cy="4373073"/>
        </p:xfrm>
        <a:graphic>
          <a:graphicData uri="http://schemas.openxmlformats.org/drawingml/2006/table">
            <a:tbl>
              <a:tblPr firstRow="1" firstCol="1" bandRow="1">
                <a:tableStyleId>{2D5ABB26-0587-4C30-8999-92F81FD0307C}</a:tableStyleId>
              </a:tblPr>
              <a:tblGrid>
                <a:gridCol w="3265450">
                  <a:extLst>
                    <a:ext uri="{9D8B030D-6E8A-4147-A177-3AD203B41FA5}">
                      <a16:colId xmlns:a16="http://schemas.microsoft.com/office/drawing/2014/main" val="3085093090"/>
                    </a:ext>
                  </a:extLst>
                </a:gridCol>
                <a:gridCol w="5159222">
                  <a:extLst>
                    <a:ext uri="{9D8B030D-6E8A-4147-A177-3AD203B41FA5}">
                      <a16:colId xmlns:a16="http://schemas.microsoft.com/office/drawing/2014/main" val="230520511"/>
                    </a:ext>
                  </a:extLst>
                </a:gridCol>
              </a:tblGrid>
              <a:tr h="932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When do participants and grantees sign the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Upon officially enrolling in the grant supported program, sign and complete a service payback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566465"/>
                  </a:ext>
                </a:extLst>
              </a:tr>
              <a:tr h="568644">
                <a:tc>
                  <a:txBody>
                    <a:bodyPr/>
                    <a:lstStyle/>
                    <a:p>
                      <a:r>
                        <a:rPr lang="en-US" sz="2000" dirty="0"/>
                        <a:t>When do I upload the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000" dirty="0"/>
                        <a:t>Upload within 30 days of the participant’s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884516"/>
                  </a:ext>
                </a:extLst>
              </a:tr>
              <a:tr h="2666193">
                <a:tc>
                  <a:txBody>
                    <a:bodyPr/>
                    <a:lstStyle/>
                    <a:p>
                      <a:r>
                        <a:rPr lang="en-US" sz="2000" dirty="0"/>
                        <a:t>What should I check prior to uploading?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Ensure</a:t>
                      </a:r>
                      <a:r>
                        <a:rPr lang="en-US" sz="2000" baseline="0" dirty="0"/>
                        <a:t> y</a:t>
                      </a:r>
                      <a:r>
                        <a:rPr lang="en-US" sz="2000" dirty="0"/>
                        <a:t>ou are using the correct version (OMB Control Number: 1810-0698 Expiration: 5/31/2019),</a:t>
                      </a:r>
                    </a:p>
                    <a:p>
                      <a:pPr marL="285750" indent="-285750">
                        <a:buFont typeface="Arial" panose="020B0604020202020204" pitchFamily="34" charset="0"/>
                        <a:buChar char="•"/>
                      </a:pPr>
                      <a:r>
                        <a:rPr lang="en-US" sz="2000" dirty="0"/>
                        <a:t>All pages are included, </a:t>
                      </a:r>
                    </a:p>
                    <a:p>
                      <a:pPr marL="285750" indent="-285750">
                        <a:buFont typeface="Arial" panose="020B0604020202020204" pitchFamily="34" charset="0"/>
                        <a:buChar char="•"/>
                      </a:pPr>
                      <a:r>
                        <a:rPr lang="en-US" sz="2000" dirty="0"/>
                        <a:t>All entries are written legibly and the forms are signed by both the participant</a:t>
                      </a:r>
                      <a:r>
                        <a:rPr lang="en-US" sz="2000" baseline="0" dirty="0"/>
                        <a:t> and grantee, and</a:t>
                      </a:r>
                    </a:p>
                    <a:p>
                      <a:pPr marL="285750" indent="-285750">
                        <a:buFont typeface="Arial" panose="020B0604020202020204" pitchFamily="34" charset="0"/>
                        <a:buChar char="•"/>
                      </a:pPr>
                      <a:r>
                        <a:rPr lang="en-US" sz="2000" baseline="0" dirty="0"/>
                        <a:t>Social security numbers are redacted.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812558"/>
                  </a:ext>
                </a:extLst>
              </a:tr>
            </a:tbl>
          </a:graphicData>
        </a:graphic>
      </p:graphicFrame>
    </p:spTree>
    <p:extLst>
      <p:ext uri="{BB962C8B-B14F-4D97-AF65-F5344CB8AC3E}">
        <p14:creationId xmlns:p14="http://schemas.microsoft.com/office/powerpoint/2010/main" val="2182719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normAutofit fontScale="90000"/>
          </a:bodyPr>
          <a:lstStyle/>
          <a:p>
            <a:r>
              <a:rPr lang="en-US" dirty="0">
                <a:solidFill>
                  <a:schemeClr val="tx1"/>
                </a:solidFill>
              </a:rPr>
              <a:t>Service Payback Agreement Questions Continued</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21</a:t>
            </a:fld>
            <a:endParaRPr lang="en-US" dirty="0"/>
          </a:p>
        </p:txBody>
      </p:sp>
      <p:sp>
        <p:nvSpPr>
          <p:cNvPr id="17" name="Rectangle 3">
            <a:extLst>
              <a:ext uri="{FF2B5EF4-FFF2-40B4-BE49-F238E27FC236}">
                <a16:creationId xmlns:a16="http://schemas.microsoft.com/office/drawing/2014/main" id="{A6105994-E984-4E02-AF39-E421825C2F89}"/>
              </a:ext>
            </a:extLst>
          </p:cNvPr>
          <p:cNvSpPr>
            <a:spLocks noGrp="1" noChangeArrowheads="1"/>
          </p:cNvSpPr>
          <p:nvPr>
            <p:ph idx="1"/>
          </p:nvPr>
        </p:nvSpPr>
        <p:spPr>
          <a:xfrm>
            <a:off x="152400" y="1600200"/>
            <a:ext cx="8153400" cy="4495800"/>
          </a:xfrm>
        </p:spPr>
        <p:txBody>
          <a:bodyPr>
            <a:normAutofit/>
          </a:bodyPr>
          <a:lstStyle/>
          <a:p>
            <a:r>
              <a:rPr lang="en-US" sz="2400" dirty="0"/>
              <a:t>Grantees will not be able to submit participant records without uploading the service payback agreement.</a:t>
            </a:r>
          </a:p>
        </p:txBody>
      </p:sp>
      <p:pic>
        <p:nvPicPr>
          <p:cNvPr id="20" name="Picture 19">
            <a:extLst>
              <a:ext uri="{FF2B5EF4-FFF2-40B4-BE49-F238E27FC236}">
                <a16:creationId xmlns:a16="http://schemas.microsoft.com/office/drawing/2014/main" id="{23796AEB-4B15-40F7-BEEA-82515C167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543001"/>
            <a:ext cx="5158339" cy="3552999"/>
          </a:xfrm>
          <a:prstGeom prst="rect">
            <a:avLst/>
          </a:prstGeom>
        </p:spPr>
      </p:pic>
      <p:sp>
        <p:nvSpPr>
          <p:cNvPr id="22" name="Rectangle 21">
            <a:extLst>
              <a:ext uri="{FF2B5EF4-FFF2-40B4-BE49-F238E27FC236}">
                <a16:creationId xmlns:a16="http://schemas.microsoft.com/office/drawing/2014/main" id="{B12E9788-A56E-46A4-BF09-A8AD2FBFA89B}"/>
              </a:ext>
            </a:extLst>
          </p:cNvPr>
          <p:cNvSpPr/>
          <p:nvPr/>
        </p:nvSpPr>
        <p:spPr>
          <a:xfrm>
            <a:off x="152400" y="2425844"/>
            <a:ext cx="4267200" cy="3136756"/>
          </a:xfrm>
          <a:prstGeom prst="rect">
            <a:avLst/>
          </a:prstGeom>
        </p:spPr>
        <p:txBody>
          <a:bodyPr wrap="square">
            <a:spAutoFit/>
          </a:bodyPr>
          <a:lstStyle/>
          <a:p>
            <a:pPr marL="320040" indent="-320040">
              <a:spcBef>
                <a:spcPts val="700"/>
              </a:spcBef>
              <a:buClr>
                <a:srgbClr val="243352"/>
              </a:buClr>
              <a:buSzPct val="100000"/>
              <a:buFont typeface="Arial" panose="020B0604020202020204" pitchFamily="34" charset="0"/>
              <a:buChar char="•"/>
            </a:pPr>
            <a:r>
              <a:rPr lang="en-US" sz="2400" dirty="0">
                <a:solidFill>
                  <a:prstClr val="black"/>
                </a:solidFill>
              </a:rPr>
              <a:t>Grantees should review to ensure the participant’s SSN is redacted.</a:t>
            </a:r>
          </a:p>
          <a:p>
            <a:pPr marL="320040" indent="-320040">
              <a:spcBef>
                <a:spcPts val="700"/>
              </a:spcBef>
              <a:buClr>
                <a:srgbClr val="243352"/>
              </a:buClr>
              <a:buSzPct val="100000"/>
              <a:buFont typeface="Arial" panose="020B0604020202020204" pitchFamily="34" charset="0"/>
              <a:buChar char="•"/>
            </a:pPr>
            <a:r>
              <a:rPr lang="en-US" sz="2400" dirty="0"/>
              <a:t>Grantees may be responsible for repayment of grant funds in cases where they do not have a valid signed agreement for a participant. </a:t>
            </a:r>
          </a:p>
        </p:txBody>
      </p:sp>
      <p:pic>
        <p:nvPicPr>
          <p:cNvPr id="5" name="Picture 4">
            <a:extLst>
              <a:ext uri="{FF2B5EF4-FFF2-40B4-BE49-F238E27FC236}">
                <a16:creationId xmlns:a16="http://schemas.microsoft.com/office/drawing/2014/main" id="{C7E06D08-8F18-544B-9BC4-04E1C4817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889" y="2895600"/>
            <a:ext cx="3802258" cy="2514600"/>
          </a:xfrm>
          <a:prstGeom prst="rect">
            <a:avLst/>
          </a:prstGeom>
        </p:spPr>
      </p:pic>
    </p:spTree>
    <p:extLst>
      <p:ext uri="{BB962C8B-B14F-4D97-AF65-F5344CB8AC3E}">
        <p14:creationId xmlns:p14="http://schemas.microsoft.com/office/powerpoint/2010/main" val="206481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432640" cy="990600"/>
          </a:xfrm>
        </p:spPr>
        <p:txBody>
          <a:bodyPr>
            <a:normAutofit fontScale="90000"/>
          </a:bodyPr>
          <a:lstStyle/>
          <a:p>
            <a:r>
              <a:rPr lang="en-US" dirty="0"/>
              <a:t>What do I need to tell my participants about their payback obligation?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22</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290245" y="1600200"/>
            <a:ext cx="6598881" cy="1569660"/>
          </a:xfrm>
          <a:prstGeom prst="rect">
            <a:avLst/>
          </a:prstGeom>
        </p:spPr>
        <p:txBody>
          <a:bodyPr wrap="square">
            <a:spAutoFit/>
          </a:bodyPr>
          <a:lstStyle/>
          <a:p>
            <a:r>
              <a:rPr lang="en-US" sz="3200" dirty="0"/>
              <a:t>Clearly explain to your participants before they accept funding, that participants are required to:</a:t>
            </a:r>
          </a:p>
        </p:txBody>
      </p:sp>
      <p:sp>
        <p:nvSpPr>
          <p:cNvPr id="9" name="Rectangle: Rounded Corners 8">
            <a:extLst>
              <a:ext uri="{FF2B5EF4-FFF2-40B4-BE49-F238E27FC236}">
                <a16:creationId xmlns:a16="http://schemas.microsoft.com/office/drawing/2014/main" id="{EABADA84-FA44-40F8-AE74-BC3E3E0085BD}"/>
              </a:ext>
            </a:extLst>
          </p:cNvPr>
          <p:cNvSpPr/>
          <p:nvPr/>
        </p:nvSpPr>
        <p:spPr>
          <a:xfrm>
            <a:off x="246580" y="3688141"/>
            <a:ext cx="8650840" cy="2314540"/>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
            <a:extLst>
              <a:ext uri="{FF2B5EF4-FFF2-40B4-BE49-F238E27FC236}">
                <a16:creationId xmlns:a16="http://schemas.microsoft.com/office/drawing/2014/main" id="{5706DF57-23B8-4065-89D2-8C69D6CB4732}"/>
              </a:ext>
            </a:extLst>
          </p:cNvPr>
          <p:cNvSpPr txBox="1">
            <a:spLocks noChangeArrowheads="1"/>
          </p:cNvSpPr>
          <p:nvPr/>
        </p:nvSpPr>
        <p:spPr>
          <a:xfrm>
            <a:off x="431639" y="3740855"/>
            <a:ext cx="8305800" cy="2261825"/>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5750" indent="-285750"/>
            <a:r>
              <a:rPr lang="en-US" sz="2400" dirty="0"/>
              <a:t>Log into the PDPDCS and submit eligible employment information to receive credit towards their payback obligation </a:t>
            </a:r>
          </a:p>
          <a:p>
            <a:pPr marL="285750" indent="-285750"/>
            <a:r>
              <a:rPr lang="en-US" sz="2400" dirty="0"/>
              <a:t>Update employment information annually</a:t>
            </a:r>
          </a:p>
          <a:p>
            <a:pPr marL="285750" indent="-285750"/>
            <a:r>
              <a:rPr lang="en-US" sz="2400" dirty="0"/>
              <a:t>Participants may begin fulfilling their obligation through service once they have completed or exited the program</a:t>
            </a:r>
          </a:p>
        </p:txBody>
      </p:sp>
      <p:pic>
        <p:nvPicPr>
          <p:cNvPr id="12" name="Picture 11">
            <a:extLst>
              <a:ext uri="{FF2B5EF4-FFF2-40B4-BE49-F238E27FC236}">
                <a16:creationId xmlns:a16="http://schemas.microsoft.com/office/drawing/2014/main" id="{0C5CF634-E9C4-471C-80CB-CE332A64EB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6934200" y="1420097"/>
            <a:ext cx="1676399" cy="2336333"/>
          </a:xfrm>
          <a:prstGeom prst="rect">
            <a:avLst/>
          </a:prstGeom>
        </p:spPr>
      </p:pic>
    </p:spTree>
    <p:extLst>
      <p:ext uri="{BB962C8B-B14F-4D97-AF65-F5344CB8AC3E}">
        <p14:creationId xmlns:p14="http://schemas.microsoft.com/office/powerpoint/2010/main" val="1693664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normAutofit fontScale="90000"/>
          </a:bodyPr>
          <a:lstStyle/>
          <a:p>
            <a:r>
              <a:rPr lang="en-US" dirty="0"/>
              <a:t>What do I need to tell my participants about their payback obligation?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23</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457200" y="1687562"/>
            <a:ext cx="8153400" cy="2677656"/>
          </a:xfrm>
          <a:prstGeom prst="rect">
            <a:avLst/>
          </a:prstGeom>
        </p:spPr>
        <p:txBody>
          <a:bodyPr wrap="square">
            <a:spAutoFit/>
          </a:bodyPr>
          <a:lstStyle/>
          <a:p>
            <a:r>
              <a:rPr lang="en-US" sz="2800" dirty="0"/>
              <a:t>Participants </a:t>
            </a:r>
            <a:r>
              <a:rPr lang="en-US" sz="2800" u="sng" dirty="0">
                <a:latin typeface="+mj-lt"/>
              </a:rPr>
              <a:t>who do not</a:t>
            </a:r>
            <a:r>
              <a:rPr lang="en-US" sz="2800" dirty="0">
                <a:latin typeface="+mj-lt"/>
              </a:rPr>
              <a:t> </a:t>
            </a:r>
            <a:r>
              <a:rPr lang="en-US" sz="2800" dirty="0"/>
              <a:t>submit eligible employment information verified by their employer by the time their payback obligation must be fulfilled are not in compliance and will be referred to Accounts Receivable and Bank Management </a:t>
            </a:r>
            <a:r>
              <a:rPr lang="en-US" sz="2800" dirty="0" smtClean="0"/>
              <a:t>Division </a:t>
            </a:r>
            <a:r>
              <a:rPr lang="en-US" sz="2800" dirty="0"/>
              <a:t>(</a:t>
            </a:r>
            <a:r>
              <a:rPr lang="en-US" sz="2800" dirty="0" smtClean="0"/>
              <a:t>ARBMD) </a:t>
            </a:r>
            <a:r>
              <a:rPr lang="en-US" sz="2800" dirty="0"/>
              <a:t>for repayment.</a:t>
            </a:r>
          </a:p>
        </p:txBody>
      </p:sp>
    </p:spTree>
    <p:extLst>
      <p:ext uri="{BB962C8B-B14F-4D97-AF65-F5344CB8AC3E}">
        <p14:creationId xmlns:p14="http://schemas.microsoft.com/office/powerpoint/2010/main" val="318425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975" cy="990600"/>
          </a:xfrm>
        </p:spPr>
        <p:txBody>
          <a:bodyPr>
            <a:normAutofit fontScale="90000"/>
          </a:bodyPr>
          <a:lstStyle/>
          <a:p>
            <a:pPr eaLnBrk="1" fontAlgn="auto" hangingPunct="1">
              <a:spcAft>
                <a:spcPts val="0"/>
              </a:spcAft>
              <a:defRPr/>
            </a:pPr>
            <a:r>
              <a:rPr lang="en-US" dirty="0"/>
              <a:t>How Does OIE Use the Data that Grantees Report? </a:t>
            </a:r>
          </a:p>
        </p:txBody>
      </p:sp>
      <p:sp>
        <p:nvSpPr>
          <p:cNvPr id="3" name="Content Placeholder 2"/>
          <p:cNvSpPr>
            <a:spLocks noGrp="1"/>
          </p:cNvSpPr>
          <p:nvPr>
            <p:ph sz="quarter" idx="1"/>
          </p:nvPr>
        </p:nvSpPr>
        <p:spPr>
          <a:xfrm>
            <a:off x="457200" y="1600200"/>
            <a:ext cx="8308975" cy="4876800"/>
          </a:xfrm>
        </p:spPr>
        <p:txBody>
          <a:bodyPr>
            <a:normAutofit/>
          </a:bodyPr>
          <a:lstStyle/>
          <a:p>
            <a:pPr marL="0" indent="0">
              <a:buNone/>
              <a:defRPr/>
            </a:pPr>
            <a:r>
              <a:rPr lang="en-US" sz="3200" dirty="0"/>
              <a:t>Grantee data is used to:</a:t>
            </a:r>
          </a:p>
          <a:p>
            <a:pPr>
              <a:defRPr/>
            </a:pPr>
            <a:r>
              <a:rPr lang="en-US" sz="2700" dirty="0"/>
              <a:t>Support program performance measures</a:t>
            </a:r>
          </a:p>
          <a:p>
            <a:pPr>
              <a:defRPr/>
            </a:pPr>
            <a:r>
              <a:rPr lang="en-US" sz="2700" dirty="0"/>
              <a:t>Track payback obligation requirements of participants and report to Accounts Receivable and Bank Management </a:t>
            </a:r>
            <a:r>
              <a:rPr lang="en-US" sz="2700" dirty="0" smtClean="0"/>
              <a:t>Division </a:t>
            </a:r>
            <a:r>
              <a:rPr lang="en-US" sz="2700" dirty="0"/>
              <a:t>(</a:t>
            </a:r>
            <a:r>
              <a:rPr lang="en-US" sz="2700" dirty="0" smtClean="0"/>
              <a:t>ARBMD) </a:t>
            </a:r>
            <a:r>
              <a:rPr lang="en-US" sz="2700" dirty="0"/>
              <a:t>for cash payback when participants do not comply with payback obligation regulations</a:t>
            </a:r>
          </a:p>
          <a:p>
            <a:pPr>
              <a:defRPr/>
            </a:pPr>
            <a:r>
              <a:rPr lang="en-US" sz="2700" dirty="0"/>
              <a:t>Inform for internal reports, grant monitoring, and program improvement activities</a:t>
            </a:r>
            <a:endParaRPr lang="en-US" dirty="0"/>
          </a:p>
          <a:p>
            <a:pPr lvl="1">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76559246-7A91-4D2E-A722-D7E7CED205C2}" type="slidenum">
              <a:rPr lang="en-US" altLang="en-US" sz="1200">
                <a:solidFill>
                  <a:srgbClr val="FFFFFF"/>
                </a:solidFill>
              </a:rPr>
              <a:pPr eaLnBrk="1" hangingPunct="1">
                <a:lnSpc>
                  <a:spcPct val="80000"/>
                </a:lnSpc>
              </a:pPr>
              <a:t>24</a:t>
            </a:fld>
            <a:endParaRPr lang="en-US" altLang="en-US" sz="1200" dirty="0">
              <a:solidFill>
                <a:srgbClr val="FFFFFF"/>
              </a:solidFill>
            </a:endParaRPr>
          </a:p>
        </p:txBody>
      </p:sp>
    </p:spTree>
    <p:extLst>
      <p:ext uri="{BB962C8B-B14F-4D97-AF65-F5344CB8AC3E}">
        <p14:creationId xmlns:p14="http://schemas.microsoft.com/office/powerpoint/2010/main" val="64794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solidFill>
                  <a:schemeClr val="tx1"/>
                </a:solidFill>
              </a:rPr>
              <a:t>How Does OIE Use the Data that Grantees Report? (Continued)</a:t>
            </a:r>
          </a:p>
        </p:txBody>
      </p:sp>
      <p:sp>
        <p:nvSpPr>
          <p:cNvPr id="3" name="Content Placeholder 2"/>
          <p:cNvSpPr>
            <a:spLocks noGrp="1"/>
          </p:cNvSpPr>
          <p:nvPr>
            <p:ph sz="quarter" idx="1"/>
          </p:nvPr>
        </p:nvSpPr>
        <p:spPr>
          <a:xfrm>
            <a:off x="4190999" y="1600200"/>
            <a:ext cx="4648201" cy="4876800"/>
          </a:xfrm>
        </p:spPr>
        <p:txBody>
          <a:bodyPr>
            <a:normAutofit/>
          </a:bodyPr>
          <a:lstStyle/>
          <a:p>
            <a:pPr marL="45085" indent="0">
              <a:buNone/>
              <a:defRPr/>
            </a:pPr>
            <a:r>
              <a:rPr lang="en-US" sz="3200" b="1" dirty="0"/>
              <a:t>Quarterly Monitoring Reports (QMR)</a:t>
            </a:r>
          </a:p>
          <a:p>
            <a:pPr marL="525463" lvl="1" indent="0">
              <a:spcAft>
                <a:spcPts val="1200"/>
              </a:spcAft>
              <a:buNone/>
              <a:defRPr/>
            </a:pPr>
            <a:r>
              <a:rPr lang="en-US" sz="2800" dirty="0"/>
              <a:t>Assists OIE Project Officers in monitoring the status of participants enrolled in each preparation program funded by OIE</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76559246-7A91-4D2E-A722-D7E7CED205C2}" type="slidenum">
              <a:rPr lang="en-US" altLang="en-US" sz="1200">
                <a:solidFill>
                  <a:srgbClr val="FFFFFF"/>
                </a:solidFill>
              </a:rPr>
              <a:pPr eaLnBrk="1" hangingPunct="1">
                <a:lnSpc>
                  <a:spcPct val="80000"/>
                </a:lnSpc>
              </a:pPr>
              <a:t>25</a:t>
            </a:fld>
            <a:endParaRPr lang="en-US" altLang="en-US" sz="1200" dirty="0">
              <a:solidFill>
                <a:srgbClr val="FFFFFF"/>
              </a:solidFill>
            </a:endParaRPr>
          </a:p>
        </p:txBody>
      </p:sp>
      <p:pic>
        <p:nvPicPr>
          <p:cNvPr id="6" name="Picture 5">
            <a:extLst>
              <a:ext uri="{FF2B5EF4-FFF2-40B4-BE49-F238E27FC236}">
                <a16:creationId xmlns:a16="http://schemas.microsoft.com/office/drawing/2014/main" id="{01EE236B-A733-D049-AD6D-130B15613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3276600" cy="4627899"/>
          </a:xfrm>
          <a:prstGeom prst="rect">
            <a:avLst/>
          </a:prstGeom>
        </p:spPr>
      </p:pic>
    </p:spTree>
    <p:extLst>
      <p:ext uri="{BB962C8B-B14F-4D97-AF65-F5344CB8AC3E}">
        <p14:creationId xmlns:p14="http://schemas.microsoft.com/office/powerpoint/2010/main" val="98178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lessons learned from prior years?</a:t>
            </a:r>
          </a:p>
        </p:txBody>
      </p:sp>
      <p:sp>
        <p:nvSpPr>
          <p:cNvPr id="3" name="Content Placeholder 2"/>
          <p:cNvSpPr>
            <a:spLocks noGrp="1"/>
          </p:cNvSpPr>
          <p:nvPr>
            <p:ph sz="quarter" idx="1"/>
          </p:nvPr>
        </p:nvSpPr>
        <p:spPr/>
        <p:txBody>
          <a:bodyPr>
            <a:normAutofit lnSpcReduction="10000"/>
          </a:bodyPr>
          <a:lstStyle/>
          <a:p>
            <a:pPr marL="288925" lvl="1" indent="-273050">
              <a:buClr>
                <a:srgbClr val="243352"/>
              </a:buClr>
            </a:pPr>
            <a:r>
              <a:rPr lang="en-US" sz="2800" dirty="0"/>
              <a:t>Use the OMB cleared Participant agreement form available on PDPDCS (or your agreement may not be valid)</a:t>
            </a:r>
          </a:p>
          <a:p>
            <a:pPr marL="288925" lvl="1" indent="-273050">
              <a:buClr>
                <a:srgbClr val="243352"/>
              </a:buClr>
            </a:pPr>
            <a:r>
              <a:rPr lang="en-US" sz="2800" dirty="0"/>
              <a:t>Ensure your Participants are in “Submitted” status or they will be deleted. </a:t>
            </a:r>
          </a:p>
          <a:p>
            <a:pPr marL="288925" lvl="1" indent="-273050">
              <a:buClr>
                <a:srgbClr val="243352"/>
              </a:buClr>
            </a:pPr>
            <a:r>
              <a:rPr lang="en-US" sz="2800" dirty="0"/>
              <a:t>Ensure that the same number of participants you placed in “Submitted” status in PDPDCS is what you report in your APR.</a:t>
            </a:r>
          </a:p>
          <a:p>
            <a:pPr marL="288925" lvl="1" indent="-273050">
              <a:buClr>
                <a:srgbClr val="243352"/>
              </a:buClr>
            </a:pPr>
            <a:r>
              <a:rPr lang="en-US" sz="2800" dirty="0"/>
              <a:t>Ask your Participants to log in to review the data you have entered.</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26</a:t>
            </a:fld>
            <a:endParaRPr lang="en-US" dirty="0"/>
          </a:p>
        </p:txBody>
      </p:sp>
    </p:spTree>
    <p:extLst>
      <p:ext uri="{BB962C8B-B14F-4D97-AF65-F5344CB8AC3E}">
        <p14:creationId xmlns:p14="http://schemas.microsoft.com/office/powerpoint/2010/main" val="762456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When do I need to update my participant’s records?</a:t>
            </a:r>
            <a:endParaRPr lang="en-US" sz="3000" dirty="0"/>
          </a:p>
        </p:txBody>
      </p:sp>
      <p:sp>
        <p:nvSpPr>
          <p:cNvPr id="3" name="Content Placeholder 2"/>
          <p:cNvSpPr>
            <a:spLocks noGrp="1"/>
          </p:cNvSpPr>
          <p:nvPr>
            <p:ph idx="1"/>
          </p:nvPr>
        </p:nvSpPr>
        <p:spPr>
          <a:xfrm>
            <a:off x="680359" y="1420838"/>
            <a:ext cx="8229600" cy="4389120"/>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27</a:t>
            </a:fld>
            <a:endParaRPr lang="en-US" dirty="0"/>
          </a:p>
        </p:txBody>
      </p:sp>
      <p:sp>
        <p:nvSpPr>
          <p:cNvPr id="8" name="Content Placeholder 2">
            <a:extLst>
              <a:ext uri="{FF2B5EF4-FFF2-40B4-BE49-F238E27FC236}">
                <a16:creationId xmlns:a16="http://schemas.microsoft.com/office/drawing/2014/main" id="{27844D4A-57B0-48D9-980F-5D053971452D}"/>
              </a:ext>
            </a:extLst>
          </p:cNvPr>
          <p:cNvSpPr txBox="1">
            <a:spLocks/>
          </p:cNvSpPr>
          <p:nvPr/>
        </p:nvSpPr>
        <p:spPr>
          <a:xfrm>
            <a:off x="6126541" y="2514600"/>
            <a:ext cx="2666011" cy="4846320"/>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defRPr/>
            </a:pPr>
            <a:endParaRPr lang="en-US" dirty="0"/>
          </a:p>
        </p:txBody>
      </p:sp>
      <p:pic>
        <p:nvPicPr>
          <p:cNvPr id="9" name="Picture 8">
            <a:extLst>
              <a:ext uri="{FF2B5EF4-FFF2-40B4-BE49-F238E27FC236}">
                <a16:creationId xmlns:a16="http://schemas.microsoft.com/office/drawing/2014/main" id="{3A20E34E-2450-0F43-B1AF-BE0C82833794}"/>
              </a:ext>
            </a:extLst>
          </p:cNvPr>
          <p:cNvPicPr>
            <a:picLocks noChangeAspect="1"/>
          </p:cNvPicPr>
          <p:nvPr/>
        </p:nvPicPr>
        <p:blipFill rotWithShape="1">
          <a:blip r:embed="rId3">
            <a:extLst>
              <a:ext uri="{28A0092B-C50C-407E-A947-70E740481C1C}">
                <a14:useLocalDpi xmlns:a14="http://schemas.microsoft.com/office/drawing/2010/main" val="0"/>
              </a:ext>
            </a:extLst>
          </a:blip>
          <a:srcRect b="2450"/>
          <a:stretch/>
        </p:blipFill>
        <p:spPr>
          <a:xfrm>
            <a:off x="1702174" y="1462231"/>
            <a:ext cx="5748249" cy="4347728"/>
          </a:xfrm>
          <a:prstGeom prst="rect">
            <a:avLst/>
          </a:prstGeom>
        </p:spPr>
      </p:pic>
      <p:sp>
        <p:nvSpPr>
          <p:cNvPr id="6" name="Oval 5"/>
          <p:cNvSpPr/>
          <p:nvPr/>
        </p:nvSpPr>
        <p:spPr>
          <a:xfrm>
            <a:off x="5714533" y="4556760"/>
            <a:ext cx="824015" cy="6248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667159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PD Grantee Deadlines</a:t>
            </a:r>
          </a:p>
        </p:txBody>
      </p:sp>
      <p:sp>
        <p:nvSpPr>
          <p:cNvPr id="5" name="Content Placeholder 4"/>
          <p:cNvSpPr>
            <a:spLocks noGrp="1"/>
          </p:cNvSpPr>
          <p:nvPr>
            <p:ph sz="quarter" idx="1"/>
          </p:nvPr>
        </p:nvSpPr>
        <p:spPr>
          <a:xfrm>
            <a:off x="171450" y="2909570"/>
            <a:ext cx="4095750" cy="3719830"/>
          </a:xfrm>
        </p:spPr>
        <p:txBody>
          <a:bodyPr>
            <a:normAutofit/>
          </a:bodyPr>
          <a:lstStyle/>
          <a:p>
            <a:pPr marL="0" indent="0" algn="ctr">
              <a:buNone/>
            </a:pPr>
            <a:r>
              <a:rPr lang="en-US" dirty="0"/>
              <a:t>PDPDCS </a:t>
            </a:r>
            <a:r>
              <a:rPr lang="en-US" sz="2200" dirty="0"/>
              <a:t>(</a:t>
            </a:r>
            <a:r>
              <a:rPr lang="en-US" sz="2200" dirty="0">
                <a:hlinkClick r:id="rId3"/>
              </a:rPr>
              <a:t>https://pdp.ed.gov/oie</a:t>
            </a:r>
            <a:r>
              <a:rPr lang="en-US" sz="2200" dirty="0"/>
              <a:t>)</a:t>
            </a:r>
          </a:p>
          <a:p>
            <a:endParaRPr lang="en-US" sz="2200" dirty="0"/>
          </a:p>
          <a:p>
            <a:pPr marL="0" indent="0" algn="ctr">
              <a:buNone/>
            </a:pPr>
            <a:r>
              <a:rPr lang="en-US" sz="2800" dirty="0">
                <a:latin typeface="+mj-lt"/>
              </a:rPr>
              <a:t>Participant records submission deadline:</a:t>
            </a:r>
          </a:p>
          <a:p>
            <a:pPr marL="0" indent="0" algn="ctr">
              <a:buNone/>
            </a:pPr>
            <a:r>
              <a:rPr lang="en-US" sz="2800" dirty="0">
                <a:latin typeface="+mj-lt"/>
              </a:rPr>
              <a:t>March 29, 2019</a:t>
            </a:r>
          </a:p>
          <a:p>
            <a:pPr algn="ctr"/>
            <a:endParaRPr lang="en-US" sz="2800" dirty="0"/>
          </a:p>
        </p:txBody>
      </p:sp>
      <p:sp>
        <p:nvSpPr>
          <p:cNvPr id="6" name="Content Placeholder 5"/>
          <p:cNvSpPr>
            <a:spLocks noGrp="1"/>
          </p:cNvSpPr>
          <p:nvPr>
            <p:ph sz="quarter" idx="2"/>
          </p:nvPr>
        </p:nvSpPr>
        <p:spPr>
          <a:xfrm>
            <a:off x="4844901" y="2909569"/>
            <a:ext cx="3886200" cy="3251997"/>
          </a:xfrm>
        </p:spPr>
        <p:txBody>
          <a:bodyPr>
            <a:normAutofit/>
          </a:bodyPr>
          <a:lstStyle/>
          <a:p>
            <a:pPr marL="0" indent="0" algn="ctr">
              <a:buNone/>
            </a:pPr>
            <a:r>
              <a:rPr lang="en-US" sz="2800" dirty="0"/>
              <a:t>G5</a:t>
            </a:r>
            <a:r>
              <a:rPr lang="en-US" sz="2200" dirty="0"/>
              <a:t> </a:t>
            </a:r>
            <a:br>
              <a:rPr lang="en-US" sz="2200" dirty="0"/>
            </a:br>
            <a:r>
              <a:rPr lang="en-US" sz="2200" dirty="0"/>
              <a:t>(</a:t>
            </a:r>
            <a:r>
              <a:rPr lang="en-US" sz="2200" dirty="0">
                <a:hlinkClick r:id="rId4"/>
              </a:rPr>
              <a:t>https://www.g5.gov</a:t>
            </a:r>
            <a:r>
              <a:rPr lang="en-US" sz="2200" dirty="0"/>
              <a:t>)</a:t>
            </a:r>
          </a:p>
          <a:p>
            <a:pPr marL="0" indent="0">
              <a:buNone/>
            </a:pPr>
            <a:endParaRPr lang="en-US" sz="2200" dirty="0"/>
          </a:p>
          <a:p>
            <a:pPr marL="0" indent="0" algn="ctr">
              <a:buNone/>
            </a:pPr>
            <a:r>
              <a:rPr lang="en-US" dirty="0">
                <a:latin typeface="+mj-lt"/>
              </a:rPr>
              <a:t>APR submission deadline:</a:t>
            </a:r>
          </a:p>
          <a:p>
            <a:pPr marL="0" indent="0" algn="ctr">
              <a:buNone/>
            </a:pPr>
            <a:r>
              <a:rPr lang="en-US" dirty="0" smtClean="0">
                <a:latin typeface="+mj-lt"/>
              </a:rPr>
              <a:t>April </a:t>
            </a:r>
            <a:r>
              <a:rPr lang="en-US" dirty="0">
                <a:latin typeface="+mj-lt"/>
              </a:rPr>
              <a:t>30, 2019</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09" y="1066800"/>
            <a:ext cx="3941479" cy="18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051560"/>
            <a:ext cx="3779520" cy="18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845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a:xfrm>
            <a:off x="457200" y="1219200"/>
            <a:ext cx="4343400" cy="3048000"/>
          </a:xfrm>
        </p:spPr>
        <p:txBody>
          <a:bodyPr/>
          <a:lstStyle/>
          <a:p>
            <a:r>
              <a:rPr lang="en-US" dirty="0">
                <a:solidFill>
                  <a:schemeClr val="tx1"/>
                </a:solidFill>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1305-CC9E-4207-89BA-F8050BC31E95}"/>
              </a:ext>
            </a:extLst>
          </p:cNvPr>
          <p:cNvSpPr>
            <a:spLocks noGrp="1"/>
          </p:cNvSpPr>
          <p:nvPr>
            <p:ph type="ctrTitle"/>
          </p:nvPr>
        </p:nvSpPr>
        <p:spPr>
          <a:xfrm>
            <a:off x="381000" y="1143000"/>
            <a:ext cx="4572000" cy="3048000"/>
          </a:xfrm>
        </p:spPr>
        <p:txBody>
          <a:bodyPr/>
          <a:lstStyle/>
          <a:p>
            <a:r>
              <a:rPr lang="en-US" dirty="0"/>
              <a:t>OIE Welcome</a:t>
            </a:r>
          </a:p>
        </p:txBody>
      </p:sp>
      <p:sp>
        <p:nvSpPr>
          <p:cNvPr id="3" name="Content Placeholder 2"/>
          <p:cNvSpPr txBox="1">
            <a:spLocks/>
          </p:cNvSpPr>
          <p:nvPr/>
        </p:nvSpPr>
        <p:spPr>
          <a:xfrm>
            <a:off x="533400" y="3124200"/>
            <a:ext cx="8153400" cy="4495800"/>
          </a:xfrm>
          <a:prstGeom prst="rect">
            <a:avLst/>
          </a:prstGeom>
        </p:spPr>
        <p:txBody>
          <a:bodyPr vert="horz" anchor="ctr">
            <a:normAutofit/>
          </a:bodyPr>
          <a:lstStyle>
            <a:lvl1pPr marL="0" indent="0" algn="l" rtl="0" eaLnBrk="1" latinLnBrk="0" hangingPunct="1">
              <a:spcBef>
                <a:spcPts val="700"/>
              </a:spcBef>
              <a:buClr>
                <a:srgbClr val="243352"/>
              </a:buClr>
              <a:buSzPct val="100000"/>
              <a:buFont typeface="Arial" panose="020B0604020202020204" pitchFamily="34" charset="0"/>
              <a:buNone/>
              <a:defRPr kumimoji="0" sz="2600" kern="1200">
                <a:solidFill>
                  <a:srgbClr val="FFFFFF"/>
                </a:solidFill>
                <a:latin typeface="+mn-lt"/>
                <a:ea typeface="+mn-ea"/>
                <a:cs typeface="+mn-cs"/>
              </a:defRPr>
            </a:lvl1pPr>
            <a:lvl2pPr marL="457200" indent="0" algn="ctr" rtl="0" eaLnBrk="1" latinLnBrk="0" hangingPunct="1">
              <a:spcBef>
                <a:spcPts val="550"/>
              </a:spcBef>
              <a:buClr>
                <a:srgbClr val="1A88AD"/>
              </a:buClr>
              <a:buSzPct val="80000"/>
              <a:buFont typeface="Arial" panose="020B0604020202020204" pitchFamily="34" charset="0"/>
              <a:buNone/>
              <a:defRPr kumimoji="0" sz="2600" kern="1200">
                <a:solidFill>
                  <a:schemeClr val="tx1"/>
                </a:solidFill>
                <a:latin typeface="+mn-lt"/>
                <a:ea typeface="+mn-ea"/>
                <a:cs typeface="+mn-cs"/>
              </a:defRPr>
            </a:lvl2pPr>
            <a:lvl3pPr marL="914400" indent="0" algn="ctr" rtl="0" eaLnBrk="1" latinLnBrk="0" hangingPunct="1">
              <a:spcBef>
                <a:spcPts val="500"/>
              </a:spcBef>
              <a:buClr>
                <a:srgbClr val="4ABCE4"/>
              </a:buClr>
              <a:buSzPct val="75000"/>
              <a:buFont typeface="Wingdings" panose="05000000000000000000" pitchFamily="2" charset="2"/>
              <a:buNone/>
              <a:defRPr kumimoji="0" sz="2300" kern="1200">
                <a:solidFill>
                  <a:schemeClr val="tx1"/>
                </a:solidFill>
                <a:latin typeface="+mn-lt"/>
                <a:ea typeface="+mn-ea"/>
                <a:cs typeface="+mn-cs"/>
              </a:defRPr>
            </a:lvl3pPr>
            <a:lvl4pPr marL="1371600" indent="0" algn="ctr" rtl="0" eaLnBrk="1" latinLnBrk="0" hangingPunct="1">
              <a:spcBef>
                <a:spcPts val="400"/>
              </a:spcBef>
              <a:buClr>
                <a:srgbClr val="87D2ED"/>
              </a:buClr>
              <a:buSzPct val="75000"/>
              <a:buFont typeface="Wingdings" panose="05000000000000000000" pitchFamily="2" charset="2"/>
              <a:buNone/>
              <a:defRPr kumimoji="0" sz="2000" kern="1200">
                <a:solidFill>
                  <a:schemeClr val="tx1"/>
                </a:solidFill>
                <a:latin typeface="+mn-lt"/>
                <a:ea typeface="+mn-ea"/>
                <a:cs typeface="+mn-cs"/>
              </a:defRPr>
            </a:lvl4pPr>
            <a:lvl5pPr marL="1828800" indent="0" algn="ctr" rtl="0" eaLnBrk="1" latinLnBrk="0" hangingPunct="1">
              <a:spcBef>
                <a:spcPts val="400"/>
              </a:spcBef>
              <a:buClr>
                <a:srgbClr val="243352"/>
              </a:buClr>
              <a:buSzPct val="50000"/>
              <a:buFont typeface="Arial" panose="020B0604020202020204" pitchFamily="34" charset="0"/>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a:t>Angela Hernandez-Marshall</a:t>
            </a:r>
          </a:p>
          <a:p>
            <a:r>
              <a:rPr lang="en-US" dirty="0"/>
              <a:t>Office of Indian Education</a:t>
            </a:r>
          </a:p>
          <a:p>
            <a:endParaRPr lang="en-US" dirty="0"/>
          </a:p>
          <a:p>
            <a:endParaRPr lang="en-US" dirty="0"/>
          </a:p>
        </p:txBody>
      </p:sp>
    </p:spTree>
    <p:extLst>
      <p:ext uri="{BB962C8B-B14F-4D97-AF65-F5344CB8AC3E}">
        <p14:creationId xmlns:p14="http://schemas.microsoft.com/office/powerpoint/2010/main" val="153526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04800" y="1600200"/>
            <a:ext cx="8382000" cy="4495800"/>
          </a:xfrm>
        </p:spPr>
        <p:txBody>
          <a:bodyPr>
            <a:normAutofit/>
          </a:bodyPr>
          <a:lstStyle/>
          <a:p>
            <a:pPr marL="0" indent="0">
              <a:buNone/>
              <a:defRPr/>
            </a:pPr>
            <a:r>
              <a:rPr lang="en-US" sz="3200" dirty="0"/>
              <a:t>PDPDCS resources include:</a:t>
            </a:r>
          </a:p>
          <a:p>
            <a:pPr>
              <a:defRPr/>
            </a:pPr>
            <a:r>
              <a:rPr lang="en-US" sz="2800" dirty="0"/>
              <a:t>An archived recording of this webinar will be made available</a:t>
            </a:r>
            <a:r>
              <a:rPr lang="en-US" sz="2400" dirty="0"/>
              <a:t> </a:t>
            </a:r>
            <a:r>
              <a:rPr lang="en-US" sz="1400" dirty="0"/>
              <a:t>(</a:t>
            </a:r>
            <a:r>
              <a:rPr lang="en-US" sz="1600" dirty="0">
                <a:hlinkClick r:id="rId3"/>
              </a:rPr>
              <a:t>https://pdp.ed.gov/OIE/Home/Agreements</a:t>
            </a:r>
            <a:r>
              <a:rPr lang="en-US" sz="1400" dirty="0"/>
              <a:t>)</a:t>
            </a:r>
            <a:endParaRPr lang="en-US" sz="2000" dirty="0"/>
          </a:p>
          <a:p>
            <a:pPr>
              <a:defRPr/>
            </a:pPr>
            <a:r>
              <a:rPr lang="en-US" sz="2800" dirty="0"/>
              <a:t>PDPDCS Frequently </a:t>
            </a:r>
            <a:br>
              <a:rPr lang="en-US" sz="2800" dirty="0"/>
            </a:br>
            <a:r>
              <a:rPr lang="en-US" sz="2800" dirty="0"/>
              <a:t>Asked Questions </a:t>
            </a:r>
            <a:r>
              <a:rPr lang="en-US" sz="2400" dirty="0"/>
              <a:t/>
            </a:r>
            <a:br>
              <a:rPr lang="en-US" sz="2400" dirty="0"/>
            </a:br>
            <a:r>
              <a:rPr lang="en-US" sz="1600" dirty="0"/>
              <a:t>(</a:t>
            </a:r>
            <a:r>
              <a:rPr lang="en-US" sz="1600" dirty="0">
                <a:hlinkClick r:id="rId4"/>
              </a:rPr>
              <a:t>https://pdp.ed.gov/OIE/Home/faq/</a:t>
            </a:r>
            <a:r>
              <a:rPr lang="en-US" sz="1600" dirty="0"/>
              <a:t>)</a:t>
            </a:r>
            <a:endParaRPr lang="en-US" sz="2400" dirty="0"/>
          </a:p>
        </p:txBody>
      </p:sp>
      <p:sp>
        <p:nvSpPr>
          <p:cNvPr id="2" name="Title 1"/>
          <p:cNvSpPr>
            <a:spLocks noGrp="1"/>
          </p:cNvSpPr>
          <p:nvPr>
            <p:ph type="title"/>
          </p:nvPr>
        </p:nvSpPr>
        <p:spPr/>
        <p:txBody>
          <a:bodyPr>
            <a:normAutofit/>
          </a:bodyPr>
          <a:lstStyle/>
          <a:p>
            <a:r>
              <a:rPr lang="en-US" sz="4900" dirty="0"/>
              <a:t>PDPDCS Resources</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30</a:t>
            </a:fld>
            <a:endParaRPr lang="en-US" dirty="0"/>
          </a:p>
        </p:txBody>
      </p:sp>
      <p:pic>
        <p:nvPicPr>
          <p:cNvPr id="7" name="Picture 6">
            <a:extLst>
              <a:ext uri="{FF2B5EF4-FFF2-40B4-BE49-F238E27FC236}">
                <a16:creationId xmlns:a16="http://schemas.microsoft.com/office/drawing/2014/main" id="{B915833C-7FE7-421D-A468-6654BAD5C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3070631"/>
            <a:ext cx="4665207" cy="3025369"/>
          </a:xfrm>
          <a:prstGeom prst="rect">
            <a:avLst/>
          </a:prstGeom>
        </p:spPr>
      </p:pic>
      <p:pic>
        <p:nvPicPr>
          <p:cNvPr id="6" name="Picture 5">
            <a:extLst>
              <a:ext uri="{FF2B5EF4-FFF2-40B4-BE49-F238E27FC236}">
                <a16:creationId xmlns:a16="http://schemas.microsoft.com/office/drawing/2014/main" id="{13916A08-16E9-8B4E-B2DB-D0FE7B232E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303" y="3352800"/>
            <a:ext cx="3429000" cy="2165350"/>
          </a:xfrm>
          <a:prstGeom prst="rect">
            <a:avLst/>
          </a:prstGeom>
        </p:spPr>
      </p:pic>
    </p:spTree>
    <p:extLst>
      <p:ext uri="{BB962C8B-B14F-4D97-AF65-F5344CB8AC3E}">
        <p14:creationId xmlns:p14="http://schemas.microsoft.com/office/powerpoint/2010/main" val="299608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t>PDPDCS Resources</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31</a:t>
            </a:fld>
            <a:endParaRPr lang="en-US" dirty="0"/>
          </a:p>
        </p:txBody>
      </p:sp>
      <p:sp>
        <p:nvSpPr>
          <p:cNvPr id="4" name="Content Placeholder 3"/>
          <p:cNvSpPr>
            <a:spLocks noGrp="1"/>
          </p:cNvSpPr>
          <p:nvPr>
            <p:ph sz="quarter" idx="1"/>
          </p:nvPr>
        </p:nvSpPr>
        <p:spPr>
          <a:xfrm>
            <a:off x="269420" y="1539240"/>
            <a:ext cx="8605159" cy="4495800"/>
          </a:xfrm>
        </p:spPr>
        <p:txBody>
          <a:bodyPr>
            <a:normAutofit/>
          </a:bodyPr>
          <a:lstStyle/>
          <a:p>
            <a:pPr marL="0" indent="0">
              <a:buNone/>
              <a:defRPr/>
            </a:pPr>
            <a:r>
              <a:rPr lang="en-US" sz="3500" dirty="0"/>
              <a:t>Payback obligation resources for grantees and participants:</a:t>
            </a:r>
          </a:p>
          <a:p>
            <a:pPr>
              <a:spcAft>
                <a:spcPts val="600"/>
              </a:spcAft>
              <a:defRPr/>
            </a:pPr>
            <a:r>
              <a:rPr lang="en-US" sz="3000" dirty="0"/>
              <a:t>Service Payback Agreements </a:t>
            </a:r>
            <a:r>
              <a:rPr lang="en-US" sz="2200" dirty="0"/>
              <a:t>(</a:t>
            </a:r>
            <a:r>
              <a:rPr lang="en-US" sz="2200" dirty="0">
                <a:hlinkClick r:id="rId3"/>
              </a:rPr>
              <a:t>https://pdp.ed.gov/OIE/Home/Regulation</a:t>
            </a:r>
            <a:r>
              <a:rPr lang="en-US" sz="2200" dirty="0"/>
              <a:t>) </a:t>
            </a:r>
          </a:p>
          <a:p>
            <a:pPr>
              <a:spcAft>
                <a:spcPts val="600"/>
              </a:spcAft>
              <a:defRPr/>
            </a:pPr>
            <a:r>
              <a:rPr lang="en-US" sz="3000" dirty="0"/>
              <a:t>2015 Payback Obligation Regulations </a:t>
            </a:r>
            <a:r>
              <a:rPr lang="en-US" sz="2200" dirty="0"/>
              <a:t>(</a:t>
            </a:r>
            <a:r>
              <a:rPr lang="en-US" sz="2200" dirty="0">
                <a:hlinkClick r:id="rId4"/>
              </a:rPr>
              <a:t>https://pdp.ed.gov/OIE/Content/pdf/PD_Program_Regulations.pdf</a:t>
            </a:r>
            <a:r>
              <a:rPr lang="en-US" sz="2200" dirty="0"/>
              <a:t>) </a:t>
            </a:r>
          </a:p>
          <a:p>
            <a:pPr>
              <a:spcAft>
                <a:spcPts val="600"/>
              </a:spcAft>
              <a:defRPr/>
            </a:pPr>
            <a:r>
              <a:rPr lang="en-US" sz="3000" dirty="0"/>
              <a:t>PDPDCS Frequently Asked Questions available at: </a:t>
            </a:r>
            <a:r>
              <a:rPr lang="en-US" sz="2200" dirty="0"/>
              <a:t>(</a:t>
            </a:r>
            <a:r>
              <a:rPr lang="en-US" sz="2200" dirty="0">
                <a:hlinkClick r:id="rId5"/>
              </a:rPr>
              <a:t>https://pdp.ed.gov/OIE/Content/pdf/OIE_DCS_FAQs.pdf</a:t>
            </a:r>
            <a:r>
              <a:rPr lang="en-US" sz="2200" dirty="0"/>
              <a:t>) </a:t>
            </a:r>
          </a:p>
        </p:txBody>
      </p:sp>
    </p:spTree>
    <p:extLst>
      <p:ext uri="{BB962C8B-B14F-4D97-AF65-F5344CB8AC3E}">
        <p14:creationId xmlns:p14="http://schemas.microsoft.com/office/powerpoint/2010/main" val="1448153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32</a:t>
            </a:fld>
            <a:endParaRPr lang="en-US" dirty="0"/>
          </a:p>
        </p:txBody>
      </p:sp>
      <p:sp>
        <p:nvSpPr>
          <p:cNvPr id="4" name="Content Placeholder 3"/>
          <p:cNvSpPr>
            <a:spLocks noGrp="1"/>
          </p:cNvSpPr>
          <p:nvPr>
            <p:ph sz="quarter" idx="1"/>
          </p:nvPr>
        </p:nvSpPr>
        <p:spPr/>
        <p:txBody>
          <a:bodyPr>
            <a:normAutofit/>
          </a:bodyPr>
          <a:lstStyle/>
          <a:p>
            <a:pPr marL="0" indent="0" algn="ctr">
              <a:buNone/>
            </a:pPr>
            <a:r>
              <a:rPr lang="en-US" sz="4800" b="1" dirty="0"/>
              <a:t>More questions?</a:t>
            </a:r>
          </a:p>
          <a:p>
            <a:pPr marL="0" indent="0" algn="ctr">
              <a:buNone/>
            </a:pPr>
            <a:r>
              <a:rPr lang="en-US" b="1" i="1" dirty="0"/>
              <a:t>PDPDCS Help Desk</a:t>
            </a:r>
          </a:p>
          <a:p>
            <a:pPr marL="365760" lvl="1" indent="0" algn="ctr">
              <a:buNone/>
            </a:pPr>
            <a:r>
              <a:rPr lang="en-US" dirty="0"/>
              <a:t>Support available from 8 am to 8 pm EST</a:t>
            </a:r>
          </a:p>
          <a:p>
            <a:pPr marL="365760" lvl="1" indent="0" algn="ctr">
              <a:buNone/>
            </a:pPr>
            <a:r>
              <a:rPr lang="en-US" dirty="0"/>
              <a:t>Monday through Friday</a:t>
            </a:r>
          </a:p>
          <a:p>
            <a:pPr marL="365760" lvl="1" indent="0" algn="ctr">
              <a:buNone/>
            </a:pPr>
            <a:r>
              <a:rPr lang="en-US" dirty="0"/>
              <a:t>1-888-884-7110</a:t>
            </a:r>
          </a:p>
          <a:p>
            <a:pPr marL="365760" lvl="1" indent="0" algn="ctr">
              <a:buNone/>
            </a:pPr>
            <a:r>
              <a:rPr lang="en-US" dirty="0"/>
              <a:t>For TTY dial 711 for your state’s Relay Service Provider</a:t>
            </a:r>
          </a:p>
          <a:p>
            <a:pPr marL="365760" lvl="1" indent="0" algn="ctr">
              <a:buNone/>
            </a:pPr>
            <a:r>
              <a:rPr lang="en-US" dirty="0">
                <a:hlinkClick r:id="rId3"/>
              </a:rPr>
              <a:t>paybackobligations@ed.gov</a:t>
            </a:r>
            <a:endParaRPr lang="en-US" dirty="0"/>
          </a:p>
          <a:p>
            <a:endParaRPr lang="en-US" dirty="0"/>
          </a:p>
        </p:txBody>
      </p:sp>
    </p:spTree>
    <p:extLst>
      <p:ext uri="{BB962C8B-B14F-4D97-AF65-F5344CB8AC3E}">
        <p14:creationId xmlns:p14="http://schemas.microsoft.com/office/powerpoint/2010/main" val="366131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Questionnaire</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33</a:t>
            </a:fld>
            <a:endParaRPr lang="en-US" dirty="0"/>
          </a:p>
        </p:txBody>
      </p:sp>
      <p:sp>
        <p:nvSpPr>
          <p:cNvPr id="4" name="Content Placeholder 3"/>
          <p:cNvSpPr>
            <a:spLocks noGrp="1"/>
          </p:cNvSpPr>
          <p:nvPr>
            <p:ph sz="quarter" idx="1"/>
          </p:nvPr>
        </p:nvSpPr>
        <p:spPr>
          <a:xfrm>
            <a:off x="482239" y="1828800"/>
            <a:ext cx="8153400" cy="4495800"/>
          </a:xfrm>
          <a:noFill/>
        </p:spPr>
        <p:txBody>
          <a:bodyPr>
            <a:normAutofit/>
          </a:bodyPr>
          <a:lstStyle/>
          <a:p>
            <a:pPr marL="0" indent="0" algn="ctr">
              <a:buNone/>
            </a:pPr>
            <a:r>
              <a:rPr lang="en-US" sz="3200" b="1" dirty="0"/>
              <a:t>Please provide feedback on today’s training to improve our support of grantees and participants:</a:t>
            </a:r>
          </a:p>
          <a:p>
            <a:pPr marL="0" indent="0" algn="ctr">
              <a:buNone/>
            </a:pPr>
            <a:r>
              <a:rPr lang="en-US" u="sng" dirty="0">
                <a:hlinkClick r:id="rId3"/>
              </a:rPr>
              <a:t>https://www.surveymonkey.com/r/K938WPL</a:t>
            </a:r>
            <a:endParaRPr lang="en-US" dirty="0"/>
          </a:p>
        </p:txBody>
      </p:sp>
    </p:spTree>
    <p:extLst>
      <p:ext uri="{BB962C8B-B14F-4D97-AF65-F5344CB8AC3E}">
        <p14:creationId xmlns:p14="http://schemas.microsoft.com/office/powerpoint/2010/main" val="154654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PDPDCS Purposes</a:t>
            </a:r>
          </a:p>
        </p:txBody>
      </p:sp>
      <p:sp>
        <p:nvSpPr>
          <p:cNvPr id="3" name="Content Placeholder 2"/>
          <p:cNvSpPr>
            <a:spLocks noGrp="1"/>
          </p:cNvSpPr>
          <p:nvPr>
            <p:ph sz="quarter" idx="1"/>
          </p:nvPr>
        </p:nvSpPr>
        <p:spPr/>
        <p:txBody>
          <a:bodyPr>
            <a:normAutofit lnSpcReduction="10000"/>
          </a:bodyPr>
          <a:lstStyle/>
          <a:p>
            <a:r>
              <a:rPr lang="en-US" dirty="0"/>
              <a:t>Comply with regulatory requirement to track Participant training and payback information </a:t>
            </a:r>
            <a:br>
              <a:rPr lang="en-US" dirty="0"/>
            </a:br>
            <a:r>
              <a:rPr lang="en-US" dirty="0"/>
              <a:t>(</a:t>
            </a:r>
            <a:r>
              <a:rPr lang="en-US" dirty="0">
                <a:hlinkClick r:id="rId3"/>
              </a:rPr>
              <a:t>34 CFR 263.11</a:t>
            </a:r>
            <a:r>
              <a:rPr lang="en-US" dirty="0"/>
              <a:t>)</a:t>
            </a:r>
          </a:p>
          <a:p>
            <a:r>
              <a:rPr lang="en-US" dirty="0"/>
              <a:t>Supplement annual performance report (APR) data, which will inform determination of your substantial progress continuation award decisions. </a:t>
            </a:r>
          </a:p>
          <a:p>
            <a:r>
              <a:rPr lang="en-US" dirty="0"/>
              <a:t>Repository for data used by the federal government to report overall performance of the Professional Development program</a:t>
            </a:r>
          </a:p>
        </p:txBody>
      </p:sp>
      <p:sp>
        <p:nvSpPr>
          <p:cNvPr id="4" name="Slide Number Placeholder 3"/>
          <p:cNvSpPr>
            <a:spLocks noGrp="1"/>
          </p:cNvSpPr>
          <p:nvPr>
            <p:ph type="sldNum" sz="quarter" idx="12"/>
          </p:nvPr>
        </p:nvSpPr>
        <p:spPr/>
        <p:txBody>
          <a:bodyPr/>
          <a:lstStyle/>
          <a:p>
            <a:fld id="{78FEA6AD-5963-42A3-B799-50DDE2FA9A33}" type="slidenum">
              <a:rPr lang="en-US" smtClean="0"/>
              <a:pPr/>
              <a:t>4</a:t>
            </a:fld>
            <a:endParaRPr lang="en-US" dirty="0"/>
          </a:p>
        </p:txBody>
      </p:sp>
    </p:spTree>
    <p:extLst>
      <p:ext uri="{BB962C8B-B14F-4D97-AF65-F5344CB8AC3E}">
        <p14:creationId xmlns:p14="http://schemas.microsoft.com/office/powerpoint/2010/main" val="415175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PDPDCS different from G5?</a:t>
            </a:r>
          </a:p>
        </p:txBody>
      </p:sp>
      <p:sp>
        <p:nvSpPr>
          <p:cNvPr id="4" name="Slide Number Placeholder 3"/>
          <p:cNvSpPr>
            <a:spLocks noGrp="1"/>
          </p:cNvSpPr>
          <p:nvPr>
            <p:ph type="sldNum" sz="quarter" idx="12"/>
          </p:nvPr>
        </p:nvSpPr>
        <p:spPr/>
        <p:txBody>
          <a:bodyPr/>
          <a:lstStyle/>
          <a:p>
            <a:fld id="{78FEA6AD-5963-42A3-B799-50DDE2FA9A33}" type="slidenum">
              <a:rPr lang="en-US" smtClean="0"/>
              <a:pPr/>
              <a:t>5</a:t>
            </a:fld>
            <a:endParaRPr lang="en-US" dirty="0"/>
          </a:p>
        </p:txBody>
      </p:sp>
      <p:sp>
        <p:nvSpPr>
          <p:cNvPr id="6" name="Content Placeholder 4"/>
          <p:cNvSpPr>
            <a:spLocks noGrp="1"/>
          </p:cNvSpPr>
          <p:nvPr>
            <p:ph sz="quarter" idx="1"/>
          </p:nvPr>
        </p:nvSpPr>
        <p:spPr>
          <a:xfrm>
            <a:off x="457200" y="3077233"/>
            <a:ext cx="3340184" cy="2912807"/>
          </a:xfrm>
        </p:spPr>
        <p:txBody>
          <a:bodyPr>
            <a:normAutofit fontScale="92500" lnSpcReduction="20000"/>
          </a:bodyPr>
          <a:lstStyle/>
          <a:p>
            <a:pPr marL="0" indent="0">
              <a:buNone/>
            </a:pPr>
            <a:r>
              <a:rPr lang="en-US" sz="3000" dirty="0"/>
              <a:t>PDPDCS</a:t>
            </a:r>
            <a:r>
              <a:rPr lang="en-US" dirty="0"/>
              <a:t> </a:t>
            </a:r>
            <a:r>
              <a:rPr lang="en-US" sz="2200" dirty="0"/>
              <a:t>(</a:t>
            </a:r>
            <a:r>
              <a:rPr lang="en-US" sz="2200" dirty="0">
                <a:hlinkClick r:id="rId3"/>
              </a:rPr>
              <a:t>https://pdp.ed.gov/oie</a:t>
            </a:r>
            <a:r>
              <a:rPr lang="en-US" sz="2200" dirty="0"/>
              <a:t>)</a:t>
            </a:r>
          </a:p>
          <a:p>
            <a:r>
              <a:rPr lang="en-US" sz="2200" dirty="0"/>
              <a:t>ED Staff, grantees and Participants have access.</a:t>
            </a:r>
          </a:p>
          <a:p>
            <a:r>
              <a:rPr lang="en-US" sz="2200" dirty="0"/>
              <a:t>Where grantee submits participant training and payback information</a:t>
            </a:r>
          </a:p>
          <a:p>
            <a:r>
              <a:rPr lang="en-US" sz="2200" dirty="0"/>
              <a:t>Managed by OIE’s contracted staff (Anlar and Westat)</a:t>
            </a:r>
          </a:p>
          <a:p>
            <a:pPr marL="0" indent="0">
              <a:buNone/>
            </a:pPr>
            <a:endParaRPr lang="en-US" sz="2000" dirty="0"/>
          </a:p>
          <a:p>
            <a:endParaRPr lang="en-US" sz="2000" dirty="0"/>
          </a:p>
        </p:txBody>
      </p:sp>
      <p:sp>
        <p:nvSpPr>
          <p:cNvPr id="7" name="Content Placeholder 5"/>
          <p:cNvSpPr txBox="1">
            <a:spLocks/>
          </p:cNvSpPr>
          <p:nvPr/>
        </p:nvSpPr>
        <p:spPr>
          <a:xfrm>
            <a:off x="4994911" y="3077234"/>
            <a:ext cx="3137390" cy="2821794"/>
          </a:xfrm>
          <a:prstGeom prst="rect">
            <a:avLst/>
          </a:prstGeom>
        </p:spPr>
        <p:txBody>
          <a:bodyPr>
            <a:normAutofit fontScale="77500" lnSpcReduction="200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Arial" panose="020B0604020202020204" pitchFamily="34" charset="0"/>
              <a:buNone/>
            </a:pPr>
            <a:r>
              <a:rPr lang="en-US" sz="3600" dirty="0"/>
              <a:t>G5</a:t>
            </a:r>
            <a:r>
              <a:rPr lang="en-US" sz="3600" b="1" dirty="0"/>
              <a:t> </a:t>
            </a:r>
          </a:p>
          <a:p>
            <a:pPr marL="0" indent="0">
              <a:buFont typeface="Arial" panose="020B0604020202020204" pitchFamily="34" charset="0"/>
              <a:buNone/>
            </a:pPr>
            <a:r>
              <a:rPr lang="en-US" sz="2600" dirty="0"/>
              <a:t>(</a:t>
            </a:r>
            <a:r>
              <a:rPr lang="en-US" sz="2600" dirty="0">
                <a:hlinkClick r:id="rId4"/>
              </a:rPr>
              <a:t>https://www.g5.gov</a:t>
            </a:r>
            <a:r>
              <a:rPr lang="en-US" sz="2600" dirty="0"/>
              <a:t>)</a:t>
            </a:r>
          </a:p>
          <a:p>
            <a:r>
              <a:rPr lang="en-US" sz="2600" dirty="0"/>
              <a:t>ED Staff and grantees have access.</a:t>
            </a:r>
          </a:p>
          <a:p>
            <a:r>
              <a:rPr lang="en-US" sz="2600" dirty="0"/>
              <a:t>Where grantee can view grant funds draw-down activity</a:t>
            </a:r>
          </a:p>
          <a:p>
            <a:r>
              <a:rPr lang="en-US" sz="2600" dirty="0"/>
              <a:t>Where grantees will submit their APRs</a:t>
            </a:r>
          </a:p>
          <a:p>
            <a:endParaRPr lang="en-US" dirty="0"/>
          </a:p>
          <a:p>
            <a:endParaRPr lang="en-US"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19" y="1386840"/>
            <a:ext cx="3615563" cy="169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9824" y="1371600"/>
            <a:ext cx="3498253" cy="170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30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67A-E979-4C2D-BE11-695FB8ADF96A}"/>
              </a:ext>
            </a:extLst>
          </p:cNvPr>
          <p:cNvSpPr>
            <a:spLocks noGrp="1"/>
          </p:cNvSpPr>
          <p:nvPr>
            <p:ph type="ctrTitle"/>
          </p:nvPr>
        </p:nvSpPr>
        <p:spPr>
          <a:xfrm>
            <a:off x="457200" y="1143000"/>
            <a:ext cx="3886200" cy="3048000"/>
          </a:xfrm>
        </p:spPr>
        <p:txBody>
          <a:bodyPr/>
          <a:lstStyle/>
          <a:p>
            <a:r>
              <a:rPr lang="en-US" dirty="0"/>
              <a:t>Actions to complete in the PDPDCS</a:t>
            </a:r>
          </a:p>
        </p:txBody>
      </p:sp>
    </p:spTree>
    <p:extLst>
      <p:ext uri="{BB962C8B-B14F-4D97-AF65-F5344CB8AC3E}">
        <p14:creationId xmlns:p14="http://schemas.microsoft.com/office/powerpoint/2010/main" val="204382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A335-299C-4111-B2E4-D2B279E13B2F}"/>
              </a:ext>
            </a:extLst>
          </p:cNvPr>
          <p:cNvSpPr>
            <a:spLocks noGrp="1"/>
          </p:cNvSpPr>
          <p:nvPr>
            <p:ph type="title"/>
          </p:nvPr>
        </p:nvSpPr>
        <p:spPr>
          <a:xfrm>
            <a:off x="304800" y="228600"/>
            <a:ext cx="8382000" cy="990600"/>
          </a:xfrm>
        </p:spPr>
        <p:txBody>
          <a:bodyPr>
            <a:normAutofit fontScale="90000"/>
          </a:bodyPr>
          <a:lstStyle/>
          <a:p>
            <a:r>
              <a:rPr lang="en-US" dirty="0"/>
              <a:t>Activities to Complete in the PDPDCS</a:t>
            </a:r>
          </a:p>
        </p:txBody>
      </p:sp>
      <p:sp>
        <p:nvSpPr>
          <p:cNvPr id="3" name="Content Placeholder 2">
            <a:extLst>
              <a:ext uri="{FF2B5EF4-FFF2-40B4-BE49-F238E27FC236}">
                <a16:creationId xmlns:a16="http://schemas.microsoft.com/office/drawing/2014/main" id="{E9FFA51C-186A-4764-A155-924619108AE5}"/>
              </a:ext>
            </a:extLst>
          </p:cNvPr>
          <p:cNvSpPr>
            <a:spLocks noGrp="1"/>
          </p:cNvSpPr>
          <p:nvPr>
            <p:ph sz="quarter" idx="1"/>
          </p:nvPr>
        </p:nvSpPr>
        <p:spPr>
          <a:xfrm>
            <a:off x="703008" y="1600200"/>
            <a:ext cx="7983792" cy="4495800"/>
          </a:xfrm>
        </p:spPr>
        <p:txBody>
          <a:bodyPr>
            <a:noAutofit/>
          </a:bodyPr>
          <a:lstStyle/>
          <a:p>
            <a:pPr marL="0" indent="0">
              <a:spcBef>
                <a:spcPts val="400"/>
              </a:spcBef>
              <a:spcAft>
                <a:spcPts val="600"/>
              </a:spcAft>
              <a:buNone/>
            </a:pPr>
            <a:r>
              <a:rPr lang="en-US" sz="2800" dirty="0"/>
              <a:t>Log into the PDPDCS and assign a secondary user</a:t>
            </a:r>
          </a:p>
          <a:p>
            <a:pPr marL="0" indent="0">
              <a:spcBef>
                <a:spcPts val="400"/>
              </a:spcBef>
              <a:spcAft>
                <a:spcPts val="600"/>
              </a:spcAft>
              <a:buNone/>
            </a:pPr>
            <a:r>
              <a:rPr lang="en-US" sz="2800" dirty="0"/>
              <a:t>Add participants</a:t>
            </a:r>
          </a:p>
          <a:p>
            <a:pPr marL="0" indent="0">
              <a:spcBef>
                <a:spcPts val="400"/>
              </a:spcBef>
              <a:spcAft>
                <a:spcPts val="600"/>
              </a:spcAft>
              <a:buNone/>
            </a:pPr>
            <a:r>
              <a:rPr lang="en-US" sz="2800" dirty="0"/>
              <a:t>Upload Service Payback Agreements</a:t>
            </a:r>
          </a:p>
          <a:p>
            <a:pPr marL="0" indent="0">
              <a:spcBef>
                <a:spcPts val="400"/>
              </a:spcBef>
              <a:spcAft>
                <a:spcPts val="600"/>
              </a:spcAft>
              <a:buNone/>
            </a:pPr>
            <a:r>
              <a:rPr lang="en-US" sz="2800" dirty="0"/>
              <a:t>Review and submit all data by March 29</a:t>
            </a:r>
            <a:r>
              <a:rPr lang="en-US" sz="2800" baseline="30000" dirty="0"/>
              <a:t>th</a:t>
            </a:r>
            <a:r>
              <a:rPr lang="en-US" sz="2800" dirty="0"/>
              <a:t> deadline</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604DC61-C3E6-4A07-868E-EAE85C1D85B9}"/>
              </a:ext>
            </a:extLst>
          </p:cNvPr>
          <p:cNvSpPr>
            <a:spLocks noGrp="1"/>
          </p:cNvSpPr>
          <p:nvPr>
            <p:ph type="sldNum" sz="quarter" idx="12"/>
          </p:nvPr>
        </p:nvSpPr>
        <p:spPr/>
        <p:txBody>
          <a:bodyPr/>
          <a:lstStyle/>
          <a:p>
            <a:fld id="{78FEA6AD-5963-42A3-B799-50DDE2FA9A33}" type="slidenum">
              <a:rPr lang="en-US" smtClean="0"/>
              <a:pPr/>
              <a:t>7</a:t>
            </a:fld>
            <a:endParaRPr lang="en-US" dirty="0"/>
          </a:p>
        </p:txBody>
      </p:sp>
      <p:sp>
        <p:nvSpPr>
          <p:cNvPr id="5" name="Oval 4">
            <a:extLst>
              <a:ext uri="{FF2B5EF4-FFF2-40B4-BE49-F238E27FC236}">
                <a16:creationId xmlns:a16="http://schemas.microsoft.com/office/drawing/2014/main" id="{05C5B737-EE53-43C7-AA2C-728C06B6C471}"/>
              </a:ext>
            </a:extLst>
          </p:cNvPr>
          <p:cNvSpPr/>
          <p:nvPr/>
        </p:nvSpPr>
        <p:spPr>
          <a:xfrm>
            <a:off x="284391" y="166583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1</a:t>
            </a:r>
          </a:p>
        </p:txBody>
      </p:sp>
      <p:sp>
        <p:nvSpPr>
          <p:cNvPr id="7" name="Oval 6">
            <a:extLst>
              <a:ext uri="{FF2B5EF4-FFF2-40B4-BE49-F238E27FC236}">
                <a16:creationId xmlns:a16="http://schemas.microsoft.com/office/drawing/2014/main" id="{B4A481BF-B001-4B6C-ACEC-323B45D17207}"/>
              </a:ext>
            </a:extLst>
          </p:cNvPr>
          <p:cNvSpPr/>
          <p:nvPr/>
        </p:nvSpPr>
        <p:spPr>
          <a:xfrm>
            <a:off x="284391" y="2222511"/>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2</a:t>
            </a:r>
          </a:p>
        </p:txBody>
      </p:sp>
      <p:sp>
        <p:nvSpPr>
          <p:cNvPr id="8" name="Oval 7">
            <a:extLst>
              <a:ext uri="{FF2B5EF4-FFF2-40B4-BE49-F238E27FC236}">
                <a16:creationId xmlns:a16="http://schemas.microsoft.com/office/drawing/2014/main" id="{A5A65945-2A56-47DF-AFF3-BF12FC54629F}"/>
              </a:ext>
            </a:extLst>
          </p:cNvPr>
          <p:cNvSpPr/>
          <p:nvPr/>
        </p:nvSpPr>
        <p:spPr>
          <a:xfrm>
            <a:off x="284391" y="2779192"/>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3</a:t>
            </a:r>
          </a:p>
        </p:txBody>
      </p:sp>
      <p:sp>
        <p:nvSpPr>
          <p:cNvPr id="9" name="Oval 8">
            <a:extLst>
              <a:ext uri="{FF2B5EF4-FFF2-40B4-BE49-F238E27FC236}">
                <a16:creationId xmlns:a16="http://schemas.microsoft.com/office/drawing/2014/main" id="{BC9C5685-1678-47DE-94EA-B5932CDDACED}"/>
              </a:ext>
            </a:extLst>
          </p:cNvPr>
          <p:cNvSpPr/>
          <p:nvPr/>
        </p:nvSpPr>
        <p:spPr>
          <a:xfrm>
            <a:off x="284391" y="3335873"/>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4</a:t>
            </a:r>
          </a:p>
        </p:txBody>
      </p:sp>
    </p:spTree>
    <p:extLst>
      <p:ext uri="{BB962C8B-B14F-4D97-AF65-F5344CB8AC3E}">
        <p14:creationId xmlns:p14="http://schemas.microsoft.com/office/powerpoint/2010/main" val="202793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70" y="228600"/>
            <a:ext cx="8153400" cy="990600"/>
          </a:xfrm>
        </p:spPr>
        <p:txBody>
          <a:bodyPr>
            <a:normAutofit/>
          </a:bodyPr>
          <a:lstStyle/>
          <a:p>
            <a:r>
              <a:rPr lang="en-US" sz="4000" dirty="0"/>
              <a:t>Step       : Log into the PDPDCS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8</a:t>
            </a:fld>
            <a:endParaRPr lang="en-US" dirty="0"/>
          </a:p>
        </p:txBody>
      </p:sp>
      <p:sp>
        <p:nvSpPr>
          <p:cNvPr id="4" name="Content Placeholder 3"/>
          <p:cNvSpPr>
            <a:spLocks noGrp="1"/>
          </p:cNvSpPr>
          <p:nvPr>
            <p:ph sz="quarter" idx="1"/>
          </p:nvPr>
        </p:nvSpPr>
        <p:spPr>
          <a:xfrm>
            <a:off x="339969" y="1597269"/>
            <a:ext cx="8153400" cy="4495800"/>
          </a:xfrm>
        </p:spPr>
        <p:txBody>
          <a:bodyPr/>
          <a:lstStyle/>
          <a:p>
            <a:pPr marL="0" indent="0">
              <a:buNone/>
            </a:pPr>
            <a:r>
              <a:rPr lang="en-US" dirty="0"/>
              <a:t>Log in and review the secondary users assigned to your grant.</a:t>
            </a:r>
          </a:p>
        </p:txBody>
      </p:sp>
      <p:sp>
        <p:nvSpPr>
          <p:cNvPr id="7" name="Oval 6">
            <a:extLst>
              <a:ext uri="{FF2B5EF4-FFF2-40B4-BE49-F238E27FC236}">
                <a16:creationId xmlns:a16="http://schemas.microsoft.com/office/drawing/2014/main" id="{30792C35-B705-4752-9ABA-6403CAFCAEDA}"/>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1</a:t>
            </a:r>
          </a:p>
        </p:txBody>
      </p:sp>
      <p:pic>
        <p:nvPicPr>
          <p:cNvPr id="8" name="Picture 7">
            <a:extLst>
              <a:ext uri="{FF2B5EF4-FFF2-40B4-BE49-F238E27FC236}">
                <a16:creationId xmlns:a16="http://schemas.microsoft.com/office/drawing/2014/main" id="{5168D1AE-4503-2744-A404-918BE564A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6" y="2971800"/>
            <a:ext cx="8952689" cy="2514600"/>
          </a:xfrm>
          <a:prstGeom prst="rect">
            <a:avLst/>
          </a:prstGeom>
        </p:spPr>
      </p:pic>
      <p:sp>
        <p:nvSpPr>
          <p:cNvPr id="5" name="Oval 4"/>
          <p:cNvSpPr/>
          <p:nvPr/>
        </p:nvSpPr>
        <p:spPr>
          <a:xfrm>
            <a:off x="4724400" y="4649464"/>
            <a:ext cx="1447800" cy="84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85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58D29C-050C-EC4E-AFB7-B1CD9CE9C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359" y="2433847"/>
            <a:ext cx="7264400" cy="3745434"/>
          </a:xfrm>
          <a:prstGeom prst="rect">
            <a:avLst/>
          </a:prstGeom>
        </p:spPr>
      </p:pic>
      <p:sp>
        <p:nvSpPr>
          <p:cNvPr id="2" name="Title 1"/>
          <p:cNvSpPr>
            <a:spLocks noGrp="1"/>
          </p:cNvSpPr>
          <p:nvPr>
            <p:ph type="title"/>
          </p:nvPr>
        </p:nvSpPr>
        <p:spPr/>
        <p:txBody>
          <a:bodyPr>
            <a:normAutofit/>
          </a:bodyPr>
          <a:lstStyle/>
          <a:p>
            <a:r>
              <a:rPr lang="en-US" sz="4000" dirty="0"/>
              <a:t>Step       : Add new participants</a:t>
            </a:r>
          </a:p>
        </p:txBody>
      </p:sp>
      <p:sp>
        <p:nvSpPr>
          <p:cNvPr id="3" name="Content Placeholder 2"/>
          <p:cNvSpPr>
            <a:spLocks noGrp="1"/>
          </p:cNvSpPr>
          <p:nvPr>
            <p:ph sz="quarter" idx="1"/>
          </p:nvPr>
        </p:nvSpPr>
        <p:spPr>
          <a:xfrm>
            <a:off x="304800" y="1447107"/>
            <a:ext cx="8338459" cy="4495800"/>
          </a:xfrm>
        </p:spPr>
        <p:txBody>
          <a:bodyPr/>
          <a:lstStyle/>
          <a:p>
            <a:pPr marL="0" indent="0">
              <a:buNone/>
            </a:pPr>
            <a:r>
              <a:rPr lang="en-US" sz="3200" dirty="0">
                <a:solidFill>
                  <a:prstClr val="black"/>
                </a:solidFill>
              </a:rPr>
              <a:t>Add records for new participants not already in the PDPDCS.</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9</a:t>
            </a:fld>
            <a:endParaRPr lang="en-US" dirty="0"/>
          </a:p>
        </p:txBody>
      </p:sp>
      <p:sp>
        <p:nvSpPr>
          <p:cNvPr id="7" name="Oval 6">
            <a:extLst>
              <a:ext uri="{FF2B5EF4-FFF2-40B4-BE49-F238E27FC236}">
                <a16:creationId xmlns:a16="http://schemas.microsoft.com/office/drawing/2014/main" id="{D5DA773E-5AAD-461B-A171-E905D3CAD1C7}"/>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2</a:t>
            </a:r>
          </a:p>
        </p:txBody>
      </p:sp>
      <p:sp>
        <p:nvSpPr>
          <p:cNvPr id="6" name="Oval 5">
            <a:extLst>
              <a:ext uri="{FF2B5EF4-FFF2-40B4-BE49-F238E27FC236}">
                <a16:creationId xmlns:a16="http://schemas.microsoft.com/office/drawing/2014/main" id="{E9FDFDEC-50C4-4B6E-AE2A-EB1F96241CBA}"/>
              </a:ext>
            </a:extLst>
          </p:cNvPr>
          <p:cNvSpPr/>
          <p:nvPr/>
        </p:nvSpPr>
        <p:spPr>
          <a:xfrm>
            <a:off x="6369959" y="3496075"/>
            <a:ext cx="1828800" cy="810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58198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5B99B00BCE3346809B1B131C9AAB40" ma:contentTypeVersion="3" ma:contentTypeDescription="Create a new document." ma:contentTypeScope="" ma:versionID="6e2020933a7463f51951827787ce779e">
  <xsd:schema xmlns:xsd="http://www.w3.org/2001/XMLSchema" xmlns:xs="http://www.w3.org/2001/XMLSchema" xmlns:p="http://schemas.microsoft.com/office/2006/metadata/properties" xmlns:ns3="ec4816c8-db0e-46ec-9fe5-2055ddad5793" targetNamespace="http://schemas.microsoft.com/office/2006/metadata/properties" ma:root="true" ma:fieldsID="ac7a10aaf3ec94a7fd1d997d8d51b946" ns3:_="">
    <xsd:import namespace="ec4816c8-db0e-46ec-9fe5-2055ddad5793"/>
    <xsd:element name="properties">
      <xsd:complexType>
        <xsd:sequence>
          <xsd:element name="documentManagement">
            <xsd:complexType>
              <xsd:all>
                <xsd:element ref="ns3: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816c8-db0e-46ec-9fe5-2055ddad5793" elementFormDefault="qualified">
    <xsd:import namespace="http://schemas.microsoft.com/office/2006/documentManagement/types"/>
    <xsd:import namespace="http://schemas.microsoft.com/office/infopath/2007/PartnerControls"/>
    <xsd:element name="Program" ma:index="9" nillable="true" ma:displayName="Program" ma:default="General" ma:description="OIE Programs" ma:format="Dropdown" ma:internalName="Program">
      <xsd:simpleType>
        <xsd:union memberTypes="dms:Text">
          <xsd:simpleType>
            <xsd:restriction base="dms:Choice">
              <xsd:enumeration value="Formula"/>
              <xsd:enumeration value="NYCP"/>
              <xsd:enumeration value="NAL"/>
              <xsd:enumeration value="PD"/>
              <xsd:enumeration value="STEP"/>
              <xsd:enumeration value="Other"/>
              <xsd:enumeration value="General"/>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gram xmlns="ec4816c8-db0e-46ec-9fe5-2055ddad5793">PD</Progr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86D26-B284-4884-8E98-49B1B7A7D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816c8-db0e-46ec-9fe5-2055ddad57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CA2263-3C96-4361-A3E8-A24C2E9394C6}">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ec4816c8-db0e-46ec-9fe5-2055ddad579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DB5A22F-7197-48E2-86F0-CE077BAE42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22893</TotalTime>
  <Words>2507</Words>
  <Application>Microsoft Office PowerPoint</Application>
  <PresentationFormat>On-screen Show (4:3)</PresentationFormat>
  <Paragraphs>257</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Franklin Gothic Book</vt:lpstr>
      <vt:lpstr>Franklin Gothic Heavy</vt:lpstr>
      <vt:lpstr>Franklin Gothic Medium</vt:lpstr>
      <vt:lpstr>Wingdings</vt:lpstr>
      <vt:lpstr>Wingdings 2</vt:lpstr>
      <vt:lpstr>Median</vt:lpstr>
      <vt:lpstr>Professional Development Program Data Collection System (PDPDCS)  OFFICE of INDIAN EDUCATION (OIE), Office of Elementary and Secondary Education (OESE)     Angela Hernandez-marshall, Oie Karen schroll, Westat Aaron Petrillo, Anlar</vt:lpstr>
      <vt:lpstr>Training Agenda</vt:lpstr>
      <vt:lpstr>OIE Welcome</vt:lpstr>
      <vt:lpstr>PDPDCS Purposes</vt:lpstr>
      <vt:lpstr>How is PDPDCS different from G5?</vt:lpstr>
      <vt:lpstr>Actions to complete in the PDPDCS</vt:lpstr>
      <vt:lpstr>Activities to Complete in the PDPDCS</vt:lpstr>
      <vt:lpstr>Step       : Log into the PDPDCS</vt:lpstr>
      <vt:lpstr>Step       : Add new participants</vt:lpstr>
      <vt:lpstr>Step       : Upload Service Payback     Agreements</vt:lpstr>
      <vt:lpstr>Step       : Submit Data for ALL Participants by the Deadline</vt:lpstr>
      <vt:lpstr>Timely Submission</vt:lpstr>
      <vt:lpstr>PDPDCS Demonstration</vt:lpstr>
      <vt:lpstr>Frequently Asked Questions</vt:lpstr>
      <vt:lpstr>How do I reset my password?</vt:lpstr>
      <vt:lpstr>Why aren’t I (or my participants) receiving emails from the PDPDCS?</vt:lpstr>
      <vt:lpstr>Why should I add a secondary user?</vt:lpstr>
      <vt:lpstr>How do I know if my participants have logged into the PDPDCS?</vt:lpstr>
      <vt:lpstr>My participant is still enrolled. Should I submit his/her record?</vt:lpstr>
      <vt:lpstr>Service Payback Agreement Questions</vt:lpstr>
      <vt:lpstr>Service Payback Agreement Questions Continued</vt:lpstr>
      <vt:lpstr>What do I need to tell my participants about their payback obligation?</vt:lpstr>
      <vt:lpstr>What do I need to tell my participants about their payback obligation?</vt:lpstr>
      <vt:lpstr>How Does OIE Use the Data that Grantees Report? </vt:lpstr>
      <vt:lpstr>How Does OIE Use the Data that Grantees Report? (Continued)</vt:lpstr>
      <vt:lpstr>What are some lessons learned from prior years?</vt:lpstr>
      <vt:lpstr>When do I need to update my participant’s records?</vt:lpstr>
      <vt:lpstr>PD Grantee Deadlines</vt:lpstr>
      <vt:lpstr>Resources and Support</vt:lpstr>
      <vt:lpstr>PDPDCS Resources</vt:lpstr>
      <vt:lpstr>PDPDCS Resources</vt:lpstr>
      <vt:lpstr>Questions and Discussion</vt:lpstr>
      <vt:lpstr>Feedback Questionnaire</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Karen Schroll</cp:lastModifiedBy>
  <cp:revision>523</cp:revision>
  <cp:lastPrinted>2018-02-06T15:23:49Z</cp:lastPrinted>
  <dcterms:created xsi:type="dcterms:W3CDTF">2011-06-24T15:29:44Z</dcterms:created>
  <dcterms:modified xsi:type="dcterms:W3CDTF">2019-02-12T18:42:16Z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0x0101009A5B99B00BCE3346809B1B131C9AAB40</vt:lpwstr>
  </property>
</Properties>
</file>